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viewProps.xml" ContentType="application/vnd.openxmlformats-officedocument.presentationml.view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handoutMasters/handoutMaster1.xml" ContentType="application/vnd.openxmlformats-officedocument.presentationml.handoutMaster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</Types>
</file>

<file path=_rels/.rels><?xml version="1.0" encoding="UTF-8"?>
<Relationships xmlns="http://schemas.openxmlformats.org/package/2006/relationships"><Relationship Id="rId1" Type="http://schemas.openxmlformats.org/officeDocument/2006/relationships/officeDocument" Target="ppt/presentation.xml"></Relationship><Relationship Id="rId2" Type="http://schemas.openxmlformats.org/package/2006/relationships/metadata/core-properties" Target="docProps/core.xml"></Relationship><Relationship Id="rId3" Type="http://schemas.openxmlformats.org/officeDocument/2006/relationships/extended-properties" Target="docProps/app.xml"></Relationship><Relationship Id="rId4" Type="http://schemas.openxmlformats.org/package/2006/relationships/metadata/thumbnail" Target="docProps/thumbnail.jpeg"></Relationship><Relationship Id="rId5" Type="http://schemas.openxmlformats.org/officeDocument/2006/relationships/custom-properties" Target="docProps/custom.xml"></Relationship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showSpecialPlsOnTitleSld="0" embedTrueTypeFonts="1" saveSubsetFonts="1">
  <p:sldMasterIdLst>
    <p:sldMasterId id="2147483658" r:id="rId10"/>
  </p:sldMasterIdLst>
  <p:notesMasterIdLst>
    <p:notesMasterId r:id="rId14"/>
  </p:notesMasterIdLst>
  <p:handoutMasterIdLst>
    <p:handoutMasterId r:id="rId12"/>
  </p:handoutMasterIdLst>
  <p:sldIdLst>
    <p:sldId id="317" r:id="rId16"/>
    <p:sldId id="655" r:id="rId18"/>
    <p:sldId id="643" r:id="rId20"/>
    <p:sldId id="544" r:id="rId22"/>
    <p:sldId id="665" r:id="rId24"/>
    <p:sldId id="669" r:id="rId26"/>
    <p:sldId id="670" r:id="rId28"/>
    <p:sldId id="662" r:id="rId30"/>
    <p:sldId id="671" r:id="rId32"/>
    <p:sldId id="582" r:id="rId34"/>
  </p:sldIdLst>
  <p:sldSz cx="12195175" cy="685927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1pPr>
    <a:lvl2pPr marL="54419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2pPr>
    <a:lvl3pPr marL="108902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3pPr>
    <a:lvl4pPr marL="16332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4pPr>
    <a:lvl5pPr marL="2177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5pPr>
    <a:lvl6pPr marL="272161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6pPr>
    <a:lvl7pPr marL="326644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7pPr>
    <a:lvl8pPr marL="3810635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8pPr>
    <a:lvl9pPr marL="435483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0" orient="horz" pos="2152" userDrawn="1">
          <p15:clr>
            <a:srgbClr val="A4A3A4"/>
          </p15:clr>
        </p15:guide>
        <p15:guide id="1" orient="horz" pos="334" userDrawn="1">
          <p15:clr>
            <a:srgbClr val="A4A3A4"/>
          </p15:clr>
        </p15:guide>
        <p15:guide id="2" orient="horz" pos="3934" userDrawn="1">
          <p15:clr>
            <a:srgbClr val="A4A3A4"/>
          </p15:clr>
        </p15:guide>
        <p15:guide id="3" pos="3839" userDrawn="1">
          <p15:clr>
            <a:srgbClr val="A4A3A4"/>
          </p15:clr>
        </p15:guide>
        <p15:guide id="4" pos="508" userDrawn="1">
          <p15:clr>
            <a:srgbClr val="A4A3A4"/>
          </p15:clr>
        </p15:guide>
        <p15:guide id="5" pos="7261" userDrawn="1">
          <p15:clr>
            <a:srgbClr val="A4A3A4"/>
          </p15:clr>
        </p15:guide>
      </p15:sldGuideLst>
    </p:ext>
  </p:extLst>
  <p:embeddedFontLst>
    <p:embeddedFont>
      <p:font typeface="Rockwell" panose="02060603020205020403" pitchFamily="18" charset="0"/>
    </p:embeddedFont>
    <p:embeddedFont>
      <p:font typeface="微软雅黑" panose="020B0503020204020204" pitchFamily="34" charset="-122"/>
    </p:embeddedFont>
    <p:embeddedFont>
      <p:font typeface="楷体" panose="02010609060101010101" pitchFamily="49" charset="-122"/>
    </p:embeddedFont>
    <p:embeddedFont>
      <p:font typeface="Calibri" panose="020F0502020204030204" pitchFamily="34" charset="0"/>
    </p:embeddedFont>
    <p:embeddedFont>
      <p:font typeface="Arial Unicode MS" panose="020B0604020202020204" pitchFamily="34" charset="-122"/>
    </p:embeddedFont>
  </p:embeddedFon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</p:extLst>
  </p:showPr>
  <p:clrMru>
    <a:srgbClr val="C0DC61"/>
    <a:srgbClr val="6D70C7"/>
    <a:srgbClr val="357B41"/>
    <a:srgbClr val="8450B6"/>
    <a:srgbClr val="B2D383"/>
    <a:srgbClr val="A096D4"/>
    <a:srgbClr val="7EA3F5"/>
    <a:srgbClr val="9394CF"/>
    <a:srgbClr val="A9DA67"/>
    <a:srgbClr val="B6DB72"/>
  </p:clrMru>
</p:presentationPr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338" autoAdjust="0"/>
    <p:restoredTop sz="94660" autoAdjust="0"/>
  </p:normalViewPr>
  <p:slideViewPr>
    <p:cSldViewPr snapToGrid="1" snapToObjects="1">
      <p:cViewPr varScale="1">
        <p:scale>
          <a:sx n="99" d="100"/>
          <a:sy n="99" d="100"/>
        </p:scale>
        <p:origin x="90" y="438"/>
      </p:cViewPr>
      <p:guideLst>
        <p:guide orient="horz" pos="2152"/>
        <p:guide orient="horz" pos="334"/>
        <p:guide orient="horz" pos="3934"/>
        <p:guide pos="3839"/>
        <p:guide pos="508"/>
        <p:guide pos="72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1" snapToObjects="1">
      <p:cViewPr varScale="1">
        <p:scale>
          <a:sx n="120" d="100"/>
          <a:sy n="120" d="100"/>
        </p:scale>
        <p:origin x="4962" y="108"/>
      </p:cViewPr>
      <p:guideLst>
        <p:guide orient="horz" pos="2152"/>
        <p:guide orient="horz" pos="334"/>
        <p:guide orient="horz" pos="3934"/>
        <p:guide pos="3839"/>
        <p:guide pos="508"/>
        <p:guide pos="7261"/>
      </p:guideLst>
    </p:cSldViewPr>
  </p:notesViewPr>
  <p:gridSpacing cx="76200" cy="76200"/>
</p:viewPr>
</file>

<file path=ppt/_rels/presentation.xml.rels><?xml version="1.0" encoding="UTF-8"?>
<Relationships xmlns="http://schemas.openxmlformats.org/package/2006/relationships"><Relationship Id="rId1" Type="http://schemas.openxmlformats.org/officeDocument/2006/relationships/tags" Target="tags/tag11.xml"></Relationship><Relationship Id="rId10" Type="http://schemas.openxmlformats.org/officeDocument/2006/relationships/slideMaster" Target="slideMasters/slideMaster1.xml"></Relationship><Relationship Id="rId11" Type="http://schemas.openxmlformats.org/officeDocument/2006/relationships/theme" Target="theme/theme1.xml"></Relationship><Relationship Id="rId12" Type="http://schemas.openxmlformats.org/officeDocument/2006/relationships/handoutMaster" Target="handoutMasters/handoutMaster1.xml"></Relationship><Relationship Id="rId14" Type="http://schemas.openxmlformats.org/officeDocument/2006/relationships/notesMaster" Target="notesMasters/notesMaster1.xml"></Relationship><Relationship Id="rId16" Type="http://schemas.openxmlformats.org/officeDocument/2006/relationships/slide" Target="slides/slide1.xml"></Relationship><Relationship Id="rId18" Type="http://schemas.openxmlformats.org/officeDocument/2006/relationships/slide" Target="slides/slide2.xml"></Relationship><Relationship Id="rId20" Type="http://schemas.openxmlformats.org/officeDocument/2006/relationships/slide" Target="slides/slide3.xml"></Relationship><Relationship Id="rId22" Type="http://schemas.openxmlformats.org/officeDocument/2006/relationships/slide" Target="slides/slide4.xml"></Relationship><Relationship Id="rId24" Type="http://schemas.openxmlformats.org/officeDocument/2006/relationships/slide" Target="slides/slide5.xml"></Relationship><Relationship Id="rId26" Type="http://schemas.openxmlformats.org/officeDocument/2006/relationships/slide" Target="slides/slide6.xml"></Relationship><Relationship Id="rId28" Type="http://schemas.openxmlformats.org/officeDocument/2006/relationships/slide" Target="slides/slide7.xml"></Relationship><Relationship Id="rId30" Type="http://schemas.openxmlformats.org/officeDocument/2006/relationships/slide" Target="slides/slide8.xml"></Relationship><Relationship Id="rId32" Type="http://schemas.openxmlformats.org/officeDocument/2006/relationships/slide" Target="slides/slide9.xml"></Relationship><Relationship Id="rId34" Type="http://schemas.openxmlformats.org/officeDocument/2006/relationships/slide" Target="slides/slide10.xml"></Relationship><Relationship Id="rId36" Type="http://schemas.openxmlformats.org/officeDocument/2006/relationships/viewProps" Target="viewProps.xml"></Relationship><Relationship Id="rId37" Type="http://schemas.openxmlformats.org/officeDocument/2006/relationships/presProps" Target="presProps.xml"></Relationship></Relationships>
</file>

<file path=ppt/handoutMasters/_rels/handoutMaster1.xml.rels><?xml version="1.0" encoding="UTF-8"?>
<Relationships xmlns="http://schemas.openxmlformats.org/package/2006/relationships"><Relationship Id="rId1" Type="http://schemas.openxmlformats.org/officeDocument/2006/relationships/theme" Target="../theme/theme2.xml"></Relationship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5F79B9-B306-4393-BDEE-A582750E71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AE7E33-F89F-41F1-924F-2B2BBDA1E02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?>
<Relationships xmlns="http://schemas.openxmlformats.org/package/2006/relationships"><Relationship Id="rId1" Type="http://schemas.openxmlformats.org/officeDocument/2006/relationships/theme" Target="../theme/theme3.xml"></Relationship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F9743CD7-97CD-4F57-B351-69A253B17F80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54419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08902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633220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17741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72161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6644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810635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35483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.xml"></Relationship></Relationships>
</file>

<file path=ppt/notesSlides/_rels/notesSlide10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0.xml"></Relationship></Relationships>
</file>

<file path=ppt/notesSlides/_rels/notesSlide2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.xml"></Relationship></Relationships>
</file>

<file path=ppt/notesSlides/_rels/notesSlide3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3.xml"></Relationship></Relationships>
</file>

<file path=ppt/notesSlides/_rels/notesSlide4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4.xml"></Relationship></Relationships>
</file>

<file path=ppt/notesSlides/_rels/notesSlide5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5.xml"></Relationship></Relationships>
</file>

<file path=ppt/notesSlides/_rels/notesSlide6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6.xml"></Relationship></Relationships>
</file>

<file path=ppt/notesSlides/_rels/notesSlide7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7.xml"></Relationship></Relationships>
</file>

<file path=ppt/notesSlides/_rels/notesSlide8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8.xml"></Relationship></Relationships>
</file>

<file path=ppt/notesSlides/_rels/notesSlide9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9.xml"></Relationship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19DB4961-5944-45E4-859B-0226209DDE1C}" type="slidenum">
              <a:rPr lang="en-US" altLang="zh-CN"/>
            </a:fld>
            <a:endParaRPr lang="en-US" altLang="zh-CN" dirty="0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9743CD7-97CD-4F57-B351-69A253B17F80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9DB4961-5944-45E4-859B-0226209DDE1C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972550" y="0"/>
            <a:ext cx="3222625" cy="6872400"/>
          </a:xfrm>
          <a:prstGeom prst="rect">
            <a:avLst/>
          </a:prstGeom>
        </p:spPr>
      </p:pic>
      <p:sp>
        <p:nvSpPr>
          <p:cNvPr id="3" name="图文框 2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9831387" y="0"/>
            <a:ext cx="2363788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0" y="0"/>
            <a:ext cx="3222625" cy="6872400"/>
          </a:xfrm>
          <a:prstGeom prst="rect">
            <a:avLst/>
          </a:prstGeom>
        </p:spPr>
      </p:pic>
      <p:sp>
        <p:nvSpPr>
          <p:cNvPr id="5" name="图文框 4"/>
          <p:cNvSpPr/>
          <p:nvPr userDrawn="1"/>
        </p:nvSpPr>
        <p:spPr>
          <a:xfrm>
            <a:off x="-1" y="-1588"/>
            <a:ext cx="12195175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/>
          <p:cNvSpPr>
            <a:spLocks noChangeAspect="1"/>
          </p:cNvSpPr>
          <p:nvPr userDrawn="1"/>
        </p:nvSpPr>
        <p:spPr>
          <a:xfrm>
            <a:off x="-2513013" y="-840406"/>
            <a:ext cx="6480000" cy="6480000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972550" y="0"/>
            <a:ext cx="3222625" cy="6872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7791450" cy="6858000"/>
          </a:xfrm>
          <a:prstGeom prst="rect">
            <a:avLst/>
          </a:prstGeom>
        </p:spPr>
      </p:pic>
      <p:sp>
        <p:nvSpPr>
          <p:cNvPr id="4" name="同心圆 3"/>
          <p:cNvSpPr>
            <a:spLocks noChangeAspect="1"/>
          </p:cNvSpPr>
          <p:nvPr userDrawn="1"/>
        </p:nvSpPr>
        <p:spPr>
          <a:xfrm>
            <a:off x="10583862" y="3791116"/>
            <a:ext cx="3672000" cy="3672000"/>
          </a:xfrm>
          <a:prstGeom prst="donu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图文框 6"/>
          <p:cNvSpPr/>
          <p:nvPr userDrawn="1"/>
        </p:nvSpPr>
        <p:spPr>
          <a:xfrm>
            <a:off x="0" y="6406"/>
            <a:ext cx="12195175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V="1">
            <a:off x="10035175" y="2"/>
            <a:ext cx="2160000" cy="460627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40000" y="0"/>
            <a:ext cx="432000" cy="1080000"/>
          </a:xfrm>
          <a:custGeom>
            <a:avLst/>
            <a:gdLst/>
            <a:ahLst/>
            <a:cxnLst/>
            <a:rect l="l" t="t" r="r" b="b"/>
            <a:pathLst>
              <a:path w="432000" h="1080000">
                <a:moveTo>
                  <a:pt x="108951" y="0"/>
                </a:moveTo>
                <a:lnTo>
                  <a:pt x="432000" y="0"/>
                </a:lnTo>
                <a:lnTo>
                  <a:pt x="432000" y="1080000"/>
                </a:lnTo>
                <a:lnTo>
                  <a:pt x="108951" y="1080000"/>
                </a:lnTo>
                <a:close/>
                <a:moveTo>
                  <a:pt x="0" y="0"/>
                </a:moveTo>
                <a:lnTo>
                  <a:pt x="64610" y="0"/>
                </a:lnTo>
                <a:lnTo>
                  <a:pt x="64610" y="1080000"/>
                </a:lnTo>
                <a:lnTo>
                  <a:pt x="0" y="1080000"/>
                </a:lnTo>
                <a:close/>
              </a:path>
            </a:pathLst>
          </a:custGeom>
          <a:solidFill>
            <a:srgbClr val="9394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6173787" y="966139"/>
            <a:ext cx="4320000" cy="0"/>
          </a:xfrm>
          <a:prstGeom prst="line">
            <a:avLst/>
          </a:prstGeom>
          <a:ln w="50800" cmpd="dbl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图文框 6"/>
          <p:cNvSpPr/>
          <p:nvPr userDrawn="1"/>
        </p:nvSpPr>
        <p:spPr>
          <a:xfrm>
            <a:off x="-30813" y="0"/>
            <a:ext cx="12225988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V="1">
            <a:off x="10035175" y="2"/>
            <a:ext cx="2160000" cy="4606277"/>
          </a:xfrm>
          <a:prstGeom prst="rect">
            <a:avLst/>
          </a:prstGeom>
        </p:spPr>
      </p:pic>
      <p:sp>
        <p:nvSpPr>
          <p:cNvPr id="5" name="图文框 4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en-US" altLang="zh-CN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D0A27C80-5FD3-4361-BB31-75FBA1966619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>
            <a:spLocks noChangeAspect="1"/>
          </p:cNvSpPr>
          <p:nvPr userDrawn="1"/>
        </p:nvSpPr>
        <p:spPr>
          <a:xfrm>
            <a:off x="8535988" y="4267994"/>
            <a:ext cx="1800000" cy="1800000"/>
          </a:xfrm>
          <a:prstGeom prst="ellipse">
            <a:avLst/>
          </a:prstGeom>
          <a:solidFill>
            <a:srgbClr val="B6D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1" name="椭圆 10"/>
          <p:cNvSpPr>
            <a:spLocks noChangeAspect="1"/>
          </p:cNvSpPr>
          <p:nvPr userDrawn="1"/>
        </p:nvSpPr>
        <p:spPr>
          <a:xfrm>
            <a:off x="9297988" y="4572794"/>
            <a:ext cx="3420000" cy="3420000"/>
          </a:xfrm>
          <a:prstGeom prst="ellipse">
            <a:avLst/>
          </a:prstGeom>
          <a:pattFill prst="dkDnDiag">
            <a:fgClr>
              <a:srgbClr val="A9DA67"/>
            </a:fgClr>
            <a:bgClr>
              <a:schemeClr val="bg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>
            <a:duotone>
              <a:prstClr val="black"/>
              <a:srgbClr val="9394C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V="1">
            <a:off x="8535988" y="0"/>
            <a:ext cx="3678972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018034" cy="1018034"/>
          </a:xfrm>
          <a:prstGeom prst="rect">
            <a:avLst/>
          </a:prstGeom>
        </p:spPr>
      </p:pic>
      <p:sp>
        <p:nvSpPr>
          <p:cNvPr id="8" name="图文框 7"/>
          <p:cNvSpPr/>
          <p:nvPr userDrawn="1"/>
        </p:nvSpPr>
        <p:spPr>
          <a:xfrm>
            <a:off x="-30813" y="0"/>
            <a:ext cx="12225988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27C80-5FD3-4361-BB31-75FBA1966619}" type="slidenum">
              <a:rPr lang="en-US" altLang="zh-CN" smtClean="0"/>
            </a:fld>
            <a:endParaRPr lang="en-US" altLang="zh-CN"/>
          </a:p>
        </p:txBody>
      </p:sp>
      <p:sp>
        <p:nvSpPr>
          <p:cNvPr id="6" name="图文框 5"/>
          <p:cNvSpPr/>
          <p:nvPr userDrawn="1"/>
        </p:nvSpPr>
        <p:spPr>
          <a:xfrm>
            <a:off x="0" y="6406"/>
            <a:ext cx="12195175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jpe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760" y="274703"/>
            <a:ext cx="10975657" cy="114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ctr" anchorCtr="0" compatLnSpc="1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760" y="1600571"/>
            <a:ext cx="10975657" cy="4527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758" y="6246671"/>
            <a:ext cx="2845541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>
              <a:defRPr sz="1600">
                <a:latin typeface="+mn-lt"/>
              </a:defRPr>
            </a:lvl1pPr>
          </a:lstStyle>
          <a:p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6685" y="6246671"/>
            <a:ext cx="3861806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 algn="ctr">
              <a:defRPr sz="160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9876" y="6246671"/>
            <a:ext cx="2845541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 algn="r">
              <a:defRPr sz="1600">
                <a:latin typeface="+mn-lt"/>
              </a:defRPr>
            </a:lvl1pPr>
          </a:lstStyle>
          <a:p>
            <a:fld id="{D0A27C80-5FD3-4361-BB31-75FBA1966619}" type="slidenum">
              <a:rPr lang="en-US" altLang="zh-CN"/>
            </a:fld>
            <a:endParaRPr lang="en-US" altLang="zh-CN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5300">
          <a:solidFill>
            <a:schemeClr val="bg1">
              <a:lumMod val="60000"/>
              <a:lumOff val="40000"/>
            </a:schemeClr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54419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108902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633220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217741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408305" indent="-408305" algn="l" rtl="0" fontAlgn="base">
        <a:spcBef>
          <a:spcPct val="20000"/>
        </a:spcBef>
        <a:spcAft>
          <a:spcPct val="0"/>
        </a:spcAft>
        <a:buChar char="•"/>
        <a:defRPr sz="3800">
          <a:solidFill>
            <a:schemeClr val="bg1">
              <a:lumMod val="60000"/>
              <a:lumOff val="40000"/>
            </a:schemeClr>
          </a:solidFill>
          <a:latin typeface="+mn-lt"/>
          <a:ea typeface="+mn-ea"/>
          <a:cs typeface="+mn-cs"/>
        </a:defRPr>
      </a:lvl1pPr>
      <a:lvl2pPr marL="884555" indent="-340360" algn="l" rtl="0" fontAlgn="base">
        <a:spcBef>
          <a:spcPct val="20000"/>
        </a:spcBef>
        <a:spcAft>
          <a:spcPct val="0"/>
        </a:spcAft>
        <a:buChar char="–"/>
        <a:defRPr sz="3400">
          <a:solidFill>
            <a:schemeClr val="bg1">
              <a:lumMod val="60000"/>
              <a:lumOff val="40000"/>
            </a:schemeClr>
          </a:solidFill>
          <a:latin typeface="+mn-lt"/>
          <a:ea typeface="+mn-ea"/>
        </a:defRPr>
      </a:lvl2pPr>
      <a:lvl3pPr marL="1360805" indent="-272415" algn="l" rtl="0" fontAlgn="base">
        <a:spcBef>
          <a:spcPct val="20000"/>
        </a:spcBef>
        <a:spcAft>
          <a:spcPct val="0"/>
        </a:spcAft>
        <a:buChar char="•"/>
        <a:defRPr sz="2900">
          <a:solidFill>
            <a:schemeClr val="bg1">
              <a:lumMod val="60000"/>
              <a:lumOff val="40000"/>
            </a:schemeClr>
          </a:solidFill>
          <a:latin typeface="+mn-lt"/>
          <a:ea typeface="+mn-ea"/>
        </a:defRPr>
      </a:lvl3pPr>
      <a:lvl4pPr marL="1905000" indent="-272415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bg1">
              <a:lumMod val="60000"/>
              <a:lumOff val="40000"/>
            </a:schemeClr>
          </a:solidFill>
          <a:latin typeface="+mn-lt"/>
          <a:ea typeface="+mn-ea"/>
        </a:defRPr>
      </a:lvl4pPr>
      <a:lvl5pPr marL="2449830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bg1">
              <a:lumMod val="60000"/>
              <a:lumOff val="40000"/>
            </a:schemeClr>
          </a:solidFill>
          <a:latin typeface="+mn-lt"/>
          <a:ea typeface="+mn-ea"/>
        </a:defRPr>
      </a:lvl5pPr>
      <a:lvl6pPr marL="299402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6pPr>
      <a:lvl7pPr marL="3538220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7pPr>
      <a:lvl8pPr marL="408241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8pPr>
      <a:lvl9pPr marL="462724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02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22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41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61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644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63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83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
<Relationships xmlns="http://schemas.openxmlformats.org/package/2006/relationships"><Relationship Id="rId4" Type="http://schemas.openxmlformats.org/officeDocument/2006/relationships/notesSlide" Target="../notesSlides/notesSlide1.xml"></Relationship><Relationship Id="rId3" Type="http://schemas.openxmlformats.org/officeDocument/2006/relationships/slideLayout" Target="../slideLayouts/slideLayout8.xml"></Relationship><Relationship Id="rId2" Type="http://schemas.openxmlformats.org/officeDocument/2006/relationships/image" Target="../media/image9.png"></Relationship><Relationship Id="rId1" Type="http://schemas.openxmlformats.org/officeDocument/2006/relationships/image" Target="../media/image8.png"></Relationship></Relationships>
</file>

<file path=ppt/slides/_rels/slide10.xml.rels><?xml version="1.0" encoding="UTF-8"?>
<Relationships xmlns="http://schemas.openxmlformats.org/package/2006/relationships"><Relationship Id="rId3" Type="http://schemas.openxmlformats.org/officeDocument/2006/relationships/notesSlide" Target="../notesSlides/notesSlide10.xml"></Relationship><Relationship Id="rId2" Type="http://schemas.openxmlformats.org/officeDocument/2006/relationships/slideLayout" Target="../slideLayouts/slideLayout1.xml"></Relationship><Relationship Id="rId1" Type="http://schemas.openxmlformats.org/officeDocument/2006/relationships/image" Target="../media/image9.png"></Relationship></Relationships>
</file>

<file path=ppt/slides/_rels/slide2.xml.rels><?xml version="1.0" encoding="UTF-8"?>
<Relationships xmlns="http://schemas.openxmlformats.org/package/2006/relationships"><Relationship Id="rId9" Type="http://schemas.openxmlformats.org/officeDocument/2006/relationships/image" Target="../media/image10.jpeg"></Relationship><Relationship Id="rId8" Type="http://schemas.openxmlformats.org/officeDocument/2006/relationships/tags" Target="../tags/tag8.xml"></Relationship><Relationship Id="rId7" Type="http://schemas.openxmlformats.org/officeDocument/2006/relationships/tags" Target="../tags/tag7.xml"></Relationship><Relationship Id="rId6" Type="http://schemas.openxmlformats.org/officeDocument/2006/relationships/tags" Target="../tags/tag6.xml"></Relationship><Relationship Id="rId5" Type="http://schemas.openxmlformats.org/officeDocument/2006/relationships/tags" Target="../tags/tag5.xml"></Relationship><Relationship Id="rId4" Type="http://schemas.openxmlformats.org/officeDocument/2006/relationships/tags" Target="../tags/tag4.xml"></Relationship><Relationship Id="rId3" Type="http://schemas.openxmlformats.org/officeDocument/2006/relationships/tags" Target="../tags/tag3.xml"></Relationship><Relationship Id="rId2" Type="http://schemas.openxmlformats.org/officeDocument/2006/relationships/tags" Target="../tags/tag2.xml"></Relationship><Relationship Id="rId13" Type="http://schemas.openxmlformats.org/officeDocument/2006/relationships/notesSlide" Target="../notesSlides/notesSlide2.xml"></Relationship><Relationship Id="rId12" Type="http://schemas.openxmlformats.org/officeDocument/2006/relationships/slideLayout" Target="../slideLayouts/slideLayout2.xml"></Relationship><Relationship Id="rId11" Type="http://schemas.openxmlformats.org/officeDocument/2006/relationships/tags" Target="../tags/tag10.xml"></Relationship><Relationship Id="rId10" Type="http://schemas.openxmlformats.org/officeDocument/2006/relationships/tags" Target="../tags/tag9.xml"></Relationship><Relationship Id="rId1" Type="http://schemas.openxmlformats.org/officeDocument/2006/relationships/tags" Target="../tags/tag1.xml"></Relationship></Relationships>
</file>

<file path=ppt/slides/_rels/slide3.xml.rels><?xml version="1.0" encoding="UTF-8"?>
<Relationships xmlns="http://schemas.openxmlformats.org/package/2006/relationships"><Relationship Id="rId3" Type="http://schemas.openxmlformats.org/officeDocument/2006/relationships/notesSlide" Target="../notesSlides/notesSlide3.xml"></Relationship><Relationship Id="rId2" Type="http://schemas.openxmlformats.org/officeDocument/2006/relationships/slideLayout" Target="../slideLayouts/slideLayout7.xml"></Relationship><Relationship Id="rId1" Type="http://schemas.openxmlformats.org/officeDocument/2006/relationships/image" Target="../media/image11.png"></Relationship></Relationships>
</file>

<file path=ppt/slides/_rels/slide4.xml.rels><?xml version="1.0" encoding="UTF-8"?>
<Relationships xmlns="http://schemas.openxmlformats.org/package/2006/relationships"><Relationship Id="rId5" Type="http://schemas.openxmlformats.org/officeDocument/2006/relationships/notesSlide" Target="../notesSlides/notesSlide4.xml"></Relationship><Relationship Id="rId4" Type="http://schemas.openxmlformats.org/officeDocument/2006/relationships/slideLayout" Target="../slideLayouts/slideLayout4.xml"></Relationship><Relationship Id="rId3" Type="http://schemas.openxmlformats.org/officeDocument/2006/relationships/themeOverride" Target="../theme/themeOverride1.xml"></Relationship><Relationship Id="rId2" Type="http://schemas.openxmlformats.org/officeDocument/2006/relationships/image" Target="../media/image12.jpeg"></Relationship><Relationship Id="rId1" Type="http://schemas.openxmlformats.org/officeDocument/2006/relationships/image" Target="../media/image7.jpeg"></Relationship></Relationships>
</file>

<file path=ppt/slides/_rels/slide5.xml.rels><?xml version="1.0" encoding="UTF-8"?>
<Relationships xmlns="http://schemas.openxmlformats.org/package/2006/relationships"><Relationship Id="rId4" Type="http://schemas.openxmlformats.org/officeDocument/2006/relationships/notesSlide" Target="../notesSlides/notesSlide5.xml"></Relationship><Relationship Id="rId2" Type="http://schemas.openxmlformats.org/officeDocument/2006/relationships/themeOverride" Target="../theme/themeOverride2.xml"></Relationship><Relationship Id="rId1" Type="http://schemas.openxmlformats.org/officeDocument/2006/relationships/image" Target="../media/image7.jpeg"></Relationship><Relationship Id="rId5" Type="http://schemas.openxmlformats.org/officeDocument/2006/relationships/slideLayout" Target="../slideLayouts/slideLayout4.xml"></Relationship></Relationships>
</file>

<file path=ppt/slides/_rels/slide6.xml.rels><?xml version="1.0" encoding="UTF-8"?>
<Relationships xmlns="http://schemas.openxmlformats.org/package/2006/relationships"><Relationship Id="rId4" Type="http://schemas.openxmlformats.org/officeDocument/2006/relationships/notesSlide" Target="../notesSlides/notesSlide6.xml"></Relationship><Relationship Id="rId3" Type="http://schemas.openxmlformats.org/officeDocument/2006/relationships/slideLayout" Target="../slideLayouts/slideLayout4.xml"></Relationship><Relationship Id="rId2" Type="http://schemas.openxmlformats.org/officeDocument/2006/relationships/themeOverride" Target="../theme/themeOverride3.xml"></Relationship><Relationship Id="rId1" Type="http://schemas.openxmlformats.org/officeDocument/2006/relationships/image" Target="../media/image7.jpeg"></Relationship></Relationships>
</file>

<file path=ppt/slides/_rels/slide7.xml.rels><?xml version="1.0" encoding="UTF-8"?>
<Relationships xmlns="http://schemas.openxmlformats.org/package/2006/relationships"><Relationship Id="rId4" Type="http://schemas.openxmlformats.org/officeDocument/2006/relationships/notesSlide" Target="../notesSlides/notesSlide7.xml"></Relationship><Relationship Id="rId3" Type="http://schemas.openxmlformats.org/officeDocument/2006/relationships/slideLayout" Target="../slideLayouts/slideLayout4.xml"></Relationship><Relationship Id="rId2" Type="http://schemas.openxmlformats.org/officeDocument/2006/relationships/themeOverride" Target="../theme/themeOverride4.xml"></Relationship><Relationship Id="rId1" Type="http://schemas.openxmlformats.org/officeDocument/2006/relationships/image" Target="../media/image7.jpeg"></Relationship></Relationships>
</file>

<file path=ppt/slides/_rels/slide8.xml.rels><?xml version="1.0" encoding="UTF-8"?>
<Relationships xmlns="http://schemas.openxmlformats.org/package/2006/relationships"><Relationship Id="rId5" Type="http://schemas.openxmlformats.org/officeDocument/2006/relationships/notesSlide" Target="../notesSlides/notesSlide8.xml"></Relationship><Relationship Id="rId3" Type="http://schemas.openxmlformats.org/officeDocument/2006/relationships/themeOverride" Target="../theme/themeOverride5.xml"></Relationship><Relationship Id="rId2" Type="http://schemas.openxmlformats.org/officeDocument/2006/relationships/image" Target="../media/image13.jpeg"></Relationship><Relationship Id="rId1" Type="http://schemas.openxmlformats.org/officeDocument/2006/relationships/image" Target="../media/image7.jpeg"></Relationship><Relationship Id="rId6" Type="http://schemas.openxmlformats.org/officeDocument/2006/relationships/slideLayout" Target="../slideLayouts/slideLayout4.xml"></Relationship></Relationships>
</file>

<file path=ppt/slides/_rels/slide9.xml.rels><?xml version="1.0" encoding="UTF-8"?>
<Relationships xmlns="http://schemas.openxmlformats.org/package/2006/relationships"><Relationship Id="rId4" Type="http://schemas.openxmlformats.org/officeDocument/2006/relationships/notesSlide" Target="../notesSlides/notesSlide9.xml"></Relationship><Relationship Id="rId3" Type="http://schemas.openxmlformats.org/officeDocument/2006/relationships/slideLayout" Target="../slideLayouts/slideLayout4.xml"></Relationship><Relationship Id="rId2" Type="http://schemas.openxmlformats.org/officeDocument/2006/relationships/themeOverride" Target="../theme/themeOverride6.xml"></Relationship><Relationship Id="rId1" Type="http://schemas.openxmlformats.org/officeDocument/2006/relationships/image" Target="../media/image7.jpeg"></Relationship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7310" y="4263778"/>
            <a:ext cx="4058434" cy="410464"/>
          </a:xfrm>
          <a:prstGeom prst="rect">
            <a:avLst/>
          </a:prstGeom>
          <a:solidFill>
            <a:srgbClr val="7EA3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983427" y="4211717"/>
            <a:ext cx="3886200" cy="400110"/>
          </a:xfrm>
          <a:prstGeom prst="rect">
            <a:avLst/>
          </a:prstGeom>
          <a:solidFill>
            <a:srgbClr val="B2D383"/>
          </a:solidFill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张</a:t>
            </a:r>
            <a:r>
              <a:rPr lang="zh-CN" altLang="en-US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克顺</a:t>
            </a:r>
            <a:r>
              <a:rPr lang="en-US" altLang="zh-CN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周庆红 主编</a:t>
            </a:r>
            <a:endParaRPr lang="zh-CN" altLang="en-US" sz="2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-267593" y="-8928294"/>
            <a:ext cx="12388240" cy="9987421"/>
          </a:xfrm>
          <a:prstGeom prst="ellipse">
            <a:avLst/>
          </a:prstGeom>
          <a:solidFill>
            <a:schemeClr val="accent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-2161241" y="-8286219"/>
            <a:ext cx="12388240" cy="9987421"/>
          </a:xfrm>
          <a:prstGeom prst="ellipse">
            <a:avLst/>
          </a:prstGeom>
          <a:solidFill>
            <a:schemeClr val="accent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-4754130" y="-8286219"/>
            <a:ext cx="12388240" cy="9987421"/>
          </a:xfrm>
          <a:prstGeom prst="ellipse">
            <a:avLst/>
          </a:prstGeom>
          <a:solidFill>
            <a:schemeClr val="accent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-3121569" y="-8286219"/>
            <a:ext cx="12388240" cy="9987421"/>
          </a:xfrm>
          <a:prstGeom prst="ellipse">
            <a:avLst/>
          </a:prstGeom>
          <a:solidFill>
            <a:srgbClr val="7030A0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3600732" y="6057919"/>
            <a:ext cx="12388240" cy="9987421"/>
          </a:xfrm>
          <a:prstGeom prst="ellipse">
            <a:avLst/>
          </a:prstGeom>
          <a:solidFill>
            <a:schemeClr val="accent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377352" y="5446485"/>
            <a:ext cx="12388240" cy="9987421"/>
          </a:xfrm>
          <a:prstGeom prst="ellipse">
            <a:avLst/>
          </a:prstGeom>
          <a:solidFill>
            <a:schemeClr val="accent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776107" y="5638550"/>
            <a:ext cx="12388240" cy="9987421"/>
          </a:xfrm>
          <a:prstGeom prst="ellipse">
            <a:avLst/>
          </a:prstGeom>
          <a:solidFill>
            <a:schemeClr val="tx2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577752" y="5287342"/>
            <a:ext cx="12388240" cy="9987421"/>
          </a:xfrm>
          <a:prstGeom prst="ellipse">
            <a:avLst/>
          </a:prstGeom>
          <a:solidFill>
            <a:schemeClr val="accent6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图文框 30"/>
          <p:cNvSpPr/>
          <p:nvPr/>
        </p:nvSpPr>
        <p:spPr>
          <a:xfrm>
            <a:off x="0" y="6406"/>
            <a:ext cx="12195175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0" name="图片 9" descr="文本&#10;&#10;描述已自动生成"/>
          <p:cNvPicPr>
            <a:picLocks noChangeAspect="1"/>
          </p:cNvPicPr>
          <p:nvPr/>
        </p:nvPicPr>
        <p:blipFill rotWithShape="1">
          <a:blip r:embed="rId1" cstate="print">
            <a:alphaModFix amt="50000"/>
            <a:duotone>
              <a:prstClr val="black"/>
              <a:srgbClr val="A096D4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798"/>
          <a:stretch>
            <a:fillRect/>
          </a:stretch>
        </p:blipFill>
        <p:spPr>
          <a:xfrm>
            <a:off x="153987" y="153194"/>
            <a:ext cx="2296485" cy="545236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373" y="2734841"/>
            <a:ext cx="11016427" cy="11095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7" grpId="0" animBg="1"/>
      <p:bldP spid="3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8653742" y="6249194"/>
            <a:ext cx="2133600" cy="30670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本节设计制作</a:t>
            </a:r>
            <a:r>
              <a:rPr lang="zh-CN" alt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：杨延虎</a:t>
            </a:r>
            <a:endParaRPr lang="en-US" altLang="zh-CN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92587" y="3554088"/>
            <a:ext cx="36229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谢 谢 观 看</a:t>
            </a:r>
            <a:endParaRPr lang="zh-CN" altLang="en-US" sz="4000" b="1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3587" y="2444520"/>
            <a:ext cx="11016427" cy="11095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97128" y="1283057"/>
            <a:ext cx="10461352" cy="4335474"/>
            <a:chOff x="1296651" y="1282759"/>
            <a:chExt cx="10458931" cy="4334471"/>
          </a:xfrm>
        </p:grpSpPr>
        <p:grpSp>
          <p:nvGrpSpPr>
            <p:cNvPr id="3" name="组合 2"/>
            <p:cNvGrpSpPr/>
            <p:nvPr/>
          </p:nvGrpSpPr>
          <p:grpSpPr>
            <a:xfrm>
              <a:off x="1296651" y="1282759"/>
              <a:ext cx="10458931" cy="4334471"/>
              <a:chOff x="578870" y="1338194"/>
              <a:chExt cx="10461654" cy="4335600"/>
            </a:xfrm>
          </p:grpSpPr>
          <p:sp>
            <p:nvSpPr>
              <p:cNvPr id="44" name="矩形 43"/>
              <p:cNvSpPr>
                <a:spLocks noChangeAspect="1"/>
              </p:cNvSpPr>
              <p:nvPr/>
            </p:nvSpPr>
            <p:spPr>
              <a:xfrm>
                <a:off x="1114670" y="2436671"/>
                <a:ext cx="3960000" cy="2572323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>
                  <a:solidFill>
                    <a:prstClr val="black">
                      <a:lumMod val="50000"/>
                      <a:lumOff val="50000"/>
                    </a:prstClr>
                  </a:solidFill>
                  <a:latin typeface="字魂59号-创粗黑" panose="00000500000000000000"/>
                  <a:ea typeface="字魂59号-创粗黑" panose="00000500000000000000"/>
                </a:endParaRPr>
              </a:p>
            </p:txBody>
          </p:sp>
          <p:grpSp>
            <p:nvGrpSpPr>
              <p:cNvPr id="2" name="组合 1"/>
              <p:cNvGrpSpPr/>
              <p:nvPr/>
            </p:nvGrpSpPr>
            <p:grpSpPr>
              <a:xfrm flipH="1">
                <a:off x="578870" y="1338194"/>
                <a:ext cx="10461654" cy="4335600"/>
                <a:chOff x="1649630" y="1338194"/>
                <a:chExt cx="10461654" cy="4335600"/>
              </a:xfrm>
            </p:grpSpPr>
            <p:sp>
              <p:nvSpPr>
                <p:cNvPr id="16" name="1"/>
                <p:cNvSpPr>
                  <a:spLocks noChangeArrowheads="1"/>
                </p:cNvSpPr>
                <p:nvPr>
                  <p:custDataLst>
                    <p:tags r:id="rId1"/>
                  </p:custDataLst>
                </p:nvPr>
              </p:nvSpPr>
              <p:spPr bwMode="auto">
                <a:xfrm>
                  <a:off x="2710141" y="1408359"/>
                  <a:ext cx="2472192" cy="767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36006" tIns="0" rIns="0" bIns="0" anchor="ctr" anchorCtr="0">
                  <a:normAutofit/>
                </a:bodyPr>
                <a:lstStyle>
                  <a:lvl1pPr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l" defTabSz="914400">
                    <a:lnSpc>
                      <a:spcPct val="120000"/>
                    </a:lnSpc>
                    <a:buClrTx/>
                    <a:buSzTx/>
                    <a:buNone/>
                  </a:pPr>
                  <a:r>
                    <a:rPr lang="zh-CN" altLang="en-US" sz="2400" b="1" dirty="0">
                      <a:solidFill>
                        <a:schemeClr val="accent6">
                          <a:lumMod val="50000"/>
                        </a:schemeClr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幼儿绘本概述</a:t>
                  </a:r>
                  <a:endParaRPr lang="zh-CN" altLang="en-US" sz="2400" b="1" dirty="0">
                    <a:solidFill>
                      <a:schemeClr val="accent6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7" name="2"/>
                <p:cNvSpPr>
                  <a:spLocks noChangeArrowheads="1"/>
                </p:cNvSpPr>
                <p:nvPr>
                  <p:custDataLst>
                    <p:tags r:id="rId2"/>
                  </p:custDataLst>
                </p:nvPr>
              </p:nvSpPr>
              <p:spPr bwMode="auto">
                <a:xfrm>
                  <a:off x="1829786" y="2278082"/>
                  <a:ext cx="3700109" cy="767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36006" tIns="0" rIns="0" bIns="0" anchor="ctr" anchorCtr="0">
                  <a:normAutofit/>
                </a:bodyPr>
                <a:lstStyle>
                  <a:lvl1pPr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defTabSz="914400">
                    <a:lnSpc>
                      <a:spcPct val="100000"/>
                    </a:lnSpc>
                    <a:spcBef>
                      <a:spcPct val="0"/>
                    </a:spcBef>
                    <a:buNone/>
                  </a:pPr>
                  <a:r>
                    <a:rPr lang="zh-CN" altLang="en-US" sz="2400" b="1" dirty="0">
                      <a:solidFill>
                        <a:schemeClr val="accent6">
                          <a:lumMod val="50000"/>
                        </a:schemeClr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绘本阅读与幼儿多元发展</a:t>
                  </a:r>
                  <a:endParaRPr lang="zh-CN" altLang="en-US" sz="2400" b="1" dirty="0">
                    <a:solidFill>
                      <a:schemeClr val="accent6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8" name="3"/>
                <p:cNvSpPr>
                  <a:spLocks noChangeArrowheads="1"/>
                </p:cNvSpPr>
                <p:nvPr>
                  <p:custDataLst>
                    <p:tags r:id="rId3"/>
                  </p:custDataLst>
                </p:nvPr>
              </p:nvSpPr>
              <p:spPr bwMode="auto">
                <a:xfrm>
                  <a:off x="1649630" y="3166609"/>
                  <a:ext cx="4333336" cy="767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36006" tIns="0" rIns="0" bIns="0" anchor="ctr" anchorCtr="0">
                  <a:normAutofit/>
                </a:bodyPr>
                <a:lstStyle>
                  <a:lvl1pPr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defTabSz="914400">
                    <a:lnSpc>
                      <a:spcPct val="100000"/>
                    </a:lnSpc>
                    <a:spcBef>
                      <a:spcPct val="0"/>
                    </a:spcBef>
                    <a:buNone/>
                  </a:pPr>
                  <a:r>
                    <a:rPr lang="zh-CN" altLang="en-US" sz="2400" b="1" dirty="0">
                      <a:solidFill>
                        <a:schemeClr val="accent6">
                          <a:lumMod val="50000"/>
                        </a:schemeClr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幼儿绘本创意设计与制作</a:t>
                  </a:r>
                  <a:endParaRPr lang="zh-CN" altLang="en-US" sz="2400" b="1" dirty="0">
                    <a:solidFill>
                      <a:schemeClr val="accent6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9" name="4"/>
                <p:cNvSpPr>
                  <a:spLocks noChangeArrowheads="1"/>
                </p:cNvSpPr>
                <p:nvPr>
                  <p:custDataLst>
                    <p:tags r:id="rId4"/>
                  </p:custDataLst>
                </p:nvPr>
              </p:nvSpPr>
              <p:spPr bwMode="auto">
                <a:xfrm>
                  <a:off x="2550411" y="4015370"/>
                  <a:ext cx="3856243" cy="767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36006" tIns="0" rIns="0" bIns="0" anchor="ctr" anchorCtr="0">
                  <a:normAutofit/>
                </a:bodyPr>
                <a:lstStyle>
                  <a:lvl1pPr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defTabSz="914400">
                    <a:lnSpc>
                      <a:spcPct val="100000"/>
                    </a:lnSpc>
                    <a:spcBef>
                      <a:spcPct val="0"/>
                    </a:spcBef>
                    <a:buNone/>
                  </a:pPr>
                  <a:r>
                    <a:rPr lang="zh-CN" altLang="en-US" sz="24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幼儿绘本开发与实例</a:t>
                  </a:r>
                  <a:endPara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0" name="1"/>
                <p:cNvSpPr>
                  <a:spLocks noChangeAspect="1"/>
                </p:cNvSpPr>
                <p:nvPr>
                  <p:custDataLst>
                    <p:tags r:id="rId5"/>
                  </p:custDataLst>
                </p:nvPr>
              </p:nvSpPr>
              <p:spPr>
                <a:xfrm flipH="1">
                  <a:off x="5334947" y="1463788"/>
                  <a:ext cx="648019" cy="648000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55" tIns="45728" rIns="91455" bIns="45728" rtlCol="0" anchor="ctr">
                  <a:noAutofit/>
                </a:bodyPr>
                <a:lstStyle/>
                <a:p>
                  <a:pPr algn="ctr" defTabSz="914400"/>
                  <a:r>
                    <a:rPr lang="en-US" altLang="zh-CN" sz="240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Arial Unicode MS" panose="020B0604020202020204" pitchFamily="34" charset="-122"/>
                    </a:rPr>
                    <a:t>1</a:t>
                  </a:r>
                  <a:endParaRPr lang="zh-CN" altLang="en-US" sz="240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</a:endParaRPr>
                </a:p>
              </p:txBody>
            </p:sp>
            <p:sp>
              <p:nvSpPr>
                <p:cNvPr id="21" name="2"/>
                <p:cNvSpPr>
                  <a:spLocks noChangeAspect="1"/>
                </p:cNvSpPr>
                <p:nvPr>
                  <p:custDataLst>
                    <p:tags r:id="rId6"/>
                  </p:custDataLst>
                </p:nvPr>
              </p:nvSpPr>
              <p:spPr>
                <a:xfrm flipH="1">
                  <a:off x="5658957" y="2342949"/>
                  <a:ext cx="648019" cy="648000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55" tIns="45728" rIns="91455" bIns="45728" rtlCol="0" anchor="ctr">
                  <a:noAutofit/>
                </a:bodyPr>
                <a:lstStyle/>
                <a:p>
                  <a:pPr algn="ctr" defTabSz="914400"/>
                  <a:r>
                    <a:rPr lang="en-US" altLang="zh-CN" sz="240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Arial Unicode MS" panose="020B0604020202020204" pitchFamily="34" charset="-122"/>
                    </a:rPr>
                    <a:t>2</a:t>
                  </a:r>
                  <a:endParaRPr lang="zh-CN" altLang="en-US" sz="240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</a:endParaRPr>
                </a:p>
              </p:txBody>
            </p:sp>
            <p:sp>
              <p:nvSpPr>
                <p:cNvPr id="23" name="3"/>
                <p:cNvSpPr>
                  <a:spLocks noChangeAspect="1"/>
                </p:cNvSpPr>
                <p:nvPr>
                  <p:custDataLst>
                    <p:tags r:id="rId7"/>
                  </p:custDataLst>
                </p:nvPr>
              </p:nvSpPr>
              <p:spPr>
                <a:xfrm flipH="1">
                  <a:off x="6112026" y="3226482"/>
                  <a:ext cx="648019" cy="648000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55" tIns="45728" rIns="91455" bIns="45728" rtlCol="0" anchor="ctr">
                  <a:noAutofit/>
                </a:bodyPr>
                <a:lstStyle/>
                <a:p>
                  <a:pPr algn="ctr" defTabSz="914400"/>
                  <a:r>
                    <a:rPr lang="en-US" altLang="zh-CN" sz="240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Arial Unicode MS" panose="020B0604020202020204" pitchFamily="34" charset="-122"/>
                    </a:rPr>
                    <a:t>3</a:t>
                  </a:r>
                  <a:endParaRPr lang="zh-CN" altLang="en-US" sz="240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</a:endParaRPr>
                </a:p>
              </p:txBody>
            </p:sp>
            <p:sp>
              <p:nvSpPr>
                <p:cNvPr id="33" name="4"/>
                <p:cNvSpPr>
                  <a:spLocks noChangeAspect="1"/>
                </p:cNvSpPr>
                <p:nvPr>
                  <p:custDataLst>
                    <p:tags r:id="rId8"/>
                  </p:custDataLst>
                </p:nvPr>
              </p:nvSpPr>
              <p:spPr>
                <a:xfrm flipH="1">
                  <a:off x="6518650" y="4083280"/>
                  <a:ext cx="648019" cy="648000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55" tIns="45728" rIns="91455" bIns="45728" rtlCol="0" anchor="ctr">
                  <a:noAutofit/>
                </a:bodyPr>
                <a:lstStyle/>
                <a:p>
                  <a:pPr algn="ctr" defTabSz="914400"/>
                  <a:r>
                    <a:rPr lang="en-US" altLang="zh-CN" sz="240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Arial Unicode MS" panose="020B0604020202020204" pitchFamily="34" charset="-122"/>
                    </a:rPr>
                    <a:t>4</a:t>
                  </a:r>
                  <a:endParaRPr lang="zh-CN" altLang="en-US" sz="240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</a:endParaRPr>
                </a:p>
              </p:txBody>
            </p:sp>
            <p:grpSp>
              <p:nvGrpSpPr>
                <p:cNvPr id="39" name="组合 38"/>
                <p:cNvGrpSpPr/>
                <p:nvPr/>
              </p:nvGrpSpPr>
              <p:grpSpPr>
                <a:xfrm>
                  <a:off x="7849472" y="1338194"/>
                  <a:ext cx="4261812" cy="4335600"/>
                  <a:chOff x="7849472" y="1338194"/>
                  <a:chExt cx="4261812" cy="4335600"/>
                </a:xfrm>
              </p:grpSpPr>
              <p:grpSp>
                <p:nvGrpSpPr>
                  <p:cNvPr id="40" name="组合 39"/>
                  <p:cNvGrpSpPr/>
                  <p:nvPr/>
                </p:nvGrpSpPr>
                <p:grpSpPr>
                  <a:xfrm>
                    <a:off x="7849472" y="1338194"/>
                    <a:ext cx="4261812" cy="3496391"/>
                    <a:chOff x="7849472" y="1338194"/>
                    <a:chExt cx="4261812" cy="3496391"/>
                  </a:xfrm>
                </p:grpSpPr>
                <p:pic>
                  <p:nvPicPr>
                    <p:cNvPr id="42" name="图片 41"/>
                    <p:cNvPicPr>
                      <a:picLocks noChangeAspect="1"/>
                    </p:cNvPicPr>
                    <p:nvPr/>
                  </p:nvPicPr>
                  <p:blipFill>
                    <a:blip r:embed="rId9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>
                    <a:xfrm flipH="1">
                      <a:off x="7849472" y="2113394"/>
                      <a:ext cx="4078823" cy="272119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</p:pic>
                <p:sp>
                  <p:nvSpPr>
                    <p:cNvPr id="43" name="文本框 13"/>
                    <p:cNvSpPr txBox="1"/>
                    <p:nvPr/>
                  </p:nvSpPr>
                  <p:spPr>
                    <a:xfrm>
                      <a:off x="9231284" y="1338194"/>
                      <a:ext cx="2880000" cy="72000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91447" tIns="45724" rIns="91447" bIns="45724" rtlCol="0" anchor="t" anchorCtr="0">
                      <a:noAutofit/>
                    </a:bodyPr>
                    <a:lstStyle/>
                    <a:p>
                      <a:pPr defTabSz="914400"/>
                      <a:r>
                        <a:rPr lang="zh-CN" altLang="en-US" sz="3600" b="1" spc="600" dirty="0">
                          <a:solidFill>
                            <a:prstClr val="black">
                              <a:lumMod val="50000"/>
                              <a:lumOff val="50000"/>
                            </a:prst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目录</a:t>
                      </a:r>
                      <a:endParaRPr lang="zh-CN" altLang="en-US" sz="3600" b="1" spc="600" dirty="0">
                        <a:solidFill>
                          <a:prstClr val="black">
                            <a:lumMod val="50000"/>
                            <a:lumOff val="50000"/>
                          </a:prst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  <p:sp>
                <p:nvSpPr>
                  <p:cNvPr id="41" name="文本框 13"/>
                  <p:cNvSpPr txBox="1"/>
                  <p:nvPr/>
                </p:nvSpPr>
                <p:spPr>
                  <a:xfrm>
                    <a:off x="9019237" y="4953794"/>
                    <a:ext cx="3092047" cy="720000"/>
                  </a:xfrm>
                  <a:prstGeom prst="rect">
                    <a:avLst/>
                  </a:prstGeom>
                  <a:noFill/>
                </p:spPr>
                <p:txBody>
                  <a:bodyPr wrap="square" lIns="91447" tIns="45724" rIns="91447" bIns="45724" rtlCol="0" anchor="t" anchorCtr="0">
                    <a:noAutofit/>
                  </a:bodyPr>
                  <a:lstStyle/>
                  <a:p>
                    <a:pPr defTabSz="914400"/>
                    <a:r>
                      <a:rPr lang="en-US" altLang="zh-CN" sz="3600" b="1" spc="300" dirty="0">
                        <a:solidFill>
                          <a:prstClr val="black">
                            <a:lumMod val="50000"/>
                            <a:lumOff val="50000"/>
                          </a:prst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CONTENTS</a:t>
                    </a:r>
                    <a:endParaRPr lang="zh-CN" altLang="en-US" sz="3600" b="1" spc="300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</p:grpSp>
        <p:sp>
          <p:nvSpPr>
            <p:cNvPr id="22" name="4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 flipH="1">
              <a:off x="6580108" y="4840963"/>
              <a:ext cx="2448002" cy="767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6" tIns="0" rIns="0" bIns="0" anchor="ctr" anchorCtr="0">
              <a:norm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400" b="1" dirty="0">
                  <a:solidFill>
                    <a:schemeClr val="accent6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幼儿绘本应用</a:t>
              </a:r>
              <a:endParaRPr lang="zh-CN" altLang="en-US" sz="2400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4"/>
            <p:cNvSpPr>
              <a:spLocks noChangeAspect="1"/>
            </p:cNvSpPr>
            <p:nvPr>
              <p:custDataLst>
                <p:tags r:id="rId11"/>
              </p:custDataLst>
            </p:nvPr>
          </p:nvSpPr>
          <p:spPr>
            <a:xfrm>
              <a:off x="5832065" y="4896876"/>
              <a:ext cx="647850" cy="647831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55" tIns="45728" rIns="91455" bIns="45728" rtlCol="0" anchor="ctr">
              <a:noAutofit/>
            </a:bodyPr>
            <a:lstStyle/>
            <a:p>
              <a:pPr algn="ctr" defTabSz="914400"/>
              <a:r>
                <a:rPr lang="en-US" altLang="zh-CN" sz="2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5</a:t>
              </a:r>
              <a:endPara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>
            <a:grpSpLocks noChangeAspect="1"/>
          </p:cNvGrpSpPr>
          <p:nvPr/>
        </p:nvGrpSpPr>
        <p:grpSpPr>
          <a:xfrm flipH="1">
            <a:off x="890905" y="1154430"/>
            <a:ext cx="5198144" cy="4914265"/>
            <a:chOff x="917094" y="1631452"/>
            <a:chExt cx="4327993" cy="3187307"/>
          </a:xfrm>
        </p:grpSpPr>
        <p:grpSp>
          <p:nvGrpSpPr>
            <p:cNvPr id="16" name="组合 15"/>
            <p:cNvGrpSpPr/>
            <p:nvPr/>
          </p:nvGrpSpPr>
          <p:grpSpPr>
            <a:xfrm>
              <a:off x="3790737" y="1631452"/>
              <a:ext cx="1454350" cy="3187307"/>
              <a:chOff x="6100641" y="1481093"/>
              <a:chExt cx="1454350" cy="3187307"/>
            </a:xfrm>
          </p:grpSpPr>
          <p:sp>
            <p:nvSpPr>
              <p:cNvPr id="18" name="TextBox 17"/>
              <p:cNvSpPr txBox="1"/>
              <p:nvPr/>
            </p:nvSpPr>
            <p:spPr>
              <a:xfrm>
                <a:off x="6388762" y="1481093"/>
                <a:ext cx="1166229" cy="3187307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vert="eaVert" wrap="square" rIns="89998" rtlCol="0" anchor="ctr">
                <a:noAutofit/>
              </a:bodyPr>
              <a:lstStyle/>
              <a:p>
                <a:pPr algn="ctr" defTabSz="914400"/>
                <a:r>
                  <a:rPr lang="zh-CN" altLang="en-US" sz="4400" b="1" spc="600" dirty="0">
                    <a:ln w="28575">
                      <a:noFill/>
                    </a:ln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第四章</a:t>
                </a:r>
                <a:endParaRPr lang="en-US" altLang="zh-CN" sz="4400" b="1" spc="600" dirty="0">
                  <a:ln w="28575">
                    <a:noFill/>
                  </a:ln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 defTabSz="914400"/>
                <a:r>
                  <a:rPr lang="zh-CN" altLang="en-US" sz="3600" b="1" spc="600" dirty="0">
                    <a:ln w="28575"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幼儿绘本开发与实例</a:t>
                </a:r>
                <a:endParaRPr lang="en-US" altLang="zh-CN" sz="3600" b="1" spc="600" dirty="0">
                  <a:ln w="28575"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6100641" y="2676525"/>
                <a:ext cx="288000" cy="19080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eaVert" lIns="71998" tIns="107997" rIns="71998" rtlCol="0" anchor="b" anchorCtr="0"/>
              <a:lstStyle/>
              <a:p>
                <a:pPr algn="r" defTabSz="914400"/>
                <a:r>
                  <a:rPr lang="zh-CN" altLang="en-US" sz="1600" spc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章前导读</a:t>
                </a:r>
                <a:endParaRPr lang="zh-CN" altLang="en-US" sz="1600" spc="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7" name="矩形 16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  <p:cNvSpPr/>
            <p:nvPr/>
          </p:nvSpPr>
          <p:spPr>
            <a:xfrm>
              <a:off x="917094" y="2194451"/>
              <a:ext cx="2611265" cy="2426620"/>
            </a:xfrm>
            <a:prstGeom prst="rect">
              <a:avLst/>
            </a:prstGeom>
          </p:spPr>
          <p:txBody>
            <a:bodyPr vert="eaVert" wrap="square" lIns="91438" tIns="45719" rIns="91438" bIns="45719">
              <a:spAutoFit/>
            </a:bodyPr>
            <a:lstStyle/>
            <a:p>
              <a:pPr algn="just" defTabSz="914400">
                <a:lnSpc>
                  <a:spcPct val="120000"/>
                </a:lnSpc>
              </a:pPr>
              <a:r>
                <a:rPr lang="zh-CN" altLang="en-US" sz="2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通过前面章节的学习，你是否已经迫不及待想制作一本属于自己的幼儿绘本？本章通过对幼儿绘本开发基础、幼儿绘本开发流程及学生小组合作开发幼儿绘本案例的介绍，让你理解、掌握如何自主开发幼儿绘本，以满足专业学习和职后岗位的需求</a:t>
              </a: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。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12915" y="1154430"/>
            <a:ext cx="4853940" cy="34359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88773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第一节 </a:t>
            </a:r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幼儿绘本开发的基础</a:t>
            </a:r>
            <a:endParaRPr lang="en-US" altLang="zh-CN" sz="2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2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91870" y="1520825"/>
            <a:ext cx="5491480" cy="429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ClrTx/>
              <a:buSzTx/>
              <a:buFontTx/>
              <a:tabLst>
                <a:tab pos="266700" algn="l"/>
              </a:tabLst>
            </a:pPr>
            <a:r>
              <a:rPr lang="zh-CN" altLang="en-US" sz="22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一、资源的选择与利用</a:t>
            </a:r>
            <a:endParaRPr lang="zh-CN" altLang="en-US" sz="28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 descr="图4-1《种葫芦》丁铜编绘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7595" y="2205355"/>
            <a:ext cx="4103370" cy="39439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522095" y="2404110"/>
            <a:ext cx="1960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just"/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1.地域特色资源</a:t>
            </a:r>
            <a:endParaRPr lang="zh-CN" altLang="en-US" sz="2000"/>
          </a:p>
        </p:txBody>
      </p:sp>
      <p:grpSp>
        <p:nvGrpSpPr>
          <p:cNvPr id="12" name="组合 11"/>
          <p:cNvGrpSpPr/>
          <p:nvPr/>
        </p:nvGrpSpPr>
        <p:grpSpPr>
          <a:xfrm>
            <a:off x="1958975" y="2999740"/>
            <a:ext cx="2166620" cy="603885"/>
            <a:chOff x="3085" y="4724"/>
            <a:chExt cx="3412" cy="951"/>
          </a:xfrm>
        </p:grpSpPr>
        <p:sp>
          <p:nvSpPr>
            <p:cNvPr id="11" name="流程图: 联系 10"/>
            <p:cNvSpPr/>
            <p:nvPr/>
          </p:nvSpPr>
          <p:spPr>
            <a:xfrm>
              <a:off x="3085" y="4724"/>
              <a:ext cx="3412" cy="951"/>
            </a:xfrm>
            <a:prstGeom prst="flowChartConnector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472" y="4724"/>
              <a:ext cx="2638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自然资源</a:t>
              </a:r>
              <a:endParaRPr lang="zh-CN" altLang="en-US" sz="2800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379855" y="3688715"/>
            <a:ext cx="5212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①农业资源②草原资源③森林资源④海洋资源等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09625" y="5227320"/>
            <a:ext cx="585851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just">
              <a:buClrTx/>
              <a:buSzTx/>
              <a:buFontTx/>
              <a:buNone/>
            </a:pPr>
            <a:r>
              <a:rPr lang="en-US" altLang="zh-CN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①历史文化②戏剧艺术③民族风情④乡土人文</a:t>
            </a:r>
            <a:endParaRPr lang="en-US" altLang="zh-CN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algn="just">
              <a:buClrTx/>
              <a:buSzTx/>
              <a:buFontTx/>
              <a:buNone/>
            </a:pPr>
            <a:r>
              <a:rPr lang="en-US" altLang="zh-CN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⑤名胜古迹⑥手工技艺等</a:t>
            </a:r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1958975" y="4316095"/>
            <a:ext cx="2166620" cy="603885"/>
            <a:chOff x="3085" y="4724"/>
            <a:chExt cx="3412" cy="951"/>
          </a:xfrm>
        </p:grpSpPr>
        <p:sp>
          <p:nvSpPr>
            <p:cNvPr id="14" name="流程图: 联系 13"/>
            <p:cNvSpPr/>
            <p:nvPr/>
          </p:nvSpPr>
          <p:spPr>
            <a:xfrm>
              <a:off x="3085" y="4724"/>
              <a:ext cx="3412" cy="951"/>
            </a:xfrm>
            <a:prstGeom prst="flowChartConnector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472" y="4724"/>
              <a:ext cx="2638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人文资源</a:t>
              </a:r>
              <a:endParaRPr lang="zh-CN" altLang="en-US" sz="2800"/>
            </a:p>
          </p:txBody>
        </p:sp>
      </p:grpSp>
    </p:spTree>
  </p:cSld>
  <p:clrMapOvr>
    <a:overrideClrMapping bg1="dk2" tx1="lt1" bg2="dk1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2" grpId="1"/>
      <p:bldP spid="5" grpId="0"/>
      <p:bldP spid="7" grpId="0"/>
      <p:bldP spid="5" grpId="1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>
  <p:cSld>
    <p:bg>
      <p:bgPr>
        <a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0" t="-11000" r="0" b="-1100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1870" y="655320"/>
            <a:ext cx="685800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第一节 </a:t>
            </a:r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幼儿绘本开发的基础</a:t>
            </a:r>
            <a:endParaRPr lang="zh-CN" altLang="en-US" sz="2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91870" y="1306830"/>
            <a:ext cx="6758305" cy="4246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ClrTx/>
              <a:buSzTx/>
              <a:buFontTx/>
              <a:tabLst>
                <a:tab pos="266700" algn="l"/>
              </a:tabLst>
            </a:pPr>
            <a:r>
              <a:rPr lang="zh-CN" altLang="en-US" sz="22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一、资源的选择与利用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just"/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just"/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endParaRPr lang="zh-CN" altLang="en-US" sz="28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algn="l">
              <a:buClrTx/>
              <a:buSzTx/>
              <a:buFontTx/>
              <a:buNone/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en-US" altLang="zh-CN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zh-CN" altLang="en-US" sz="28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algn="l">
              <a:buClrTx/>
              <a:buSzTx/>
              <a:buFontTx/>
              <a:buNone/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</a:t>
            </a:r>
            <a:endParaRPr lang="zh-CN" altLang="en-US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just">
              <a:buClrTx/>
              <a:buSzTx/>
              <a:buFontTx/>
            </a:pPr>
            <a:r>
              <a:rPr lang="en-US" altLang="zh-CN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zh-CN" altLang="en-US" sz="28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algn="l">
              <a:buClrTx/>
              <a:buSzTx/>
              <a:buFontTx/>
              <a:buNone/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endParaRPr sz="2800">
              <a:solidFill>
                <a:schemeClr val="tx2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/>
            <a:endParaRPr lang="zh-CN" altLang="en-US" sz="28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endParaRPr lang="zh-CN" altLang="en-US" sz="28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03680" y="1880870"/>
            <a:ext cx="1960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just"/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3.幼儿成长资源</a:t>
            </a:r>
            <a:endParaRPr lang="zh-CN" altLang="en-US" sz="2000"/>
          </a:p>
        </p:txBody>
      </p:sp>
      <p:grpSp>
        <p:nvGrpSpPr>
          <p:cNvPr id="15" name="组合 14"/>
          <p:cNvGrpSpPr/>
          <p:nvPr/>
        </p:nvGrpSpPr>
        <p:grpSpPr>
          <a:xfrm>
            <a:off x="2649855" y="2487295"/>
            <a:ext cx="2865120" cy="685800"/>
            <a:chOff x="2649855" y="2487295"/>
            <a:chExt cx="2865120" cy="685800"/>
          </a:xfrm>
        </p:grpSpPr>
        <p:sp>
          <p:nvSpPr>
            <p:cNvPr id="14" name="圆角矩形 13"/>
            <p:cNvSpPr/>
            <p:nvPr/>
          </p:nvSpPr>
          <p:spPr>
            <a:xfrm>
              <a:off x="2877185" y="2487295"/>
              <a:ext cx="2590800" cy="685800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2649855" y="2569210"/>
              <a:ext cx="2865120" cy="521970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zh-CN" altLang="en-US" sz="2800" b="1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</a:t>
              </a:r>
              <a:r>
                <a:rPr lang="en-US" altLang="zh-CN" sz="2800" b="1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·</a:t>
              </a:r>
              <a:r>
                <a:rPr lang="zh-CN" altLang="en-US" sz="2800" b="1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幼儿生理发展</a:t>
              </a:r>
              <a:endParaRPr lang="zh-CN" altLang="en-US" sz="280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602230" y="3669665"/>
            <a:ext cx="2865120" cy="685800"/>
            <a:chOff x="2602230" y="3669665"/>
            <a:chExt cx="2865120" cy="685800"/>
          </a:xfrm>
        </p:grpSpPr>
        <p:sp>
          <p:nvSpPr>
            <p:cNvPr id="11" name="圆角矩形 10"/>
            <p:cNvSpPr/>
            <p:nvPr/>
          </p:nvSpPr>
          <p:spPr>
            <a:xfrm>
              <a:off x="2876550" y="3669665"/>
              <a:ext cx="2590800" cy="685800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602230" y="3751580"/>
              <a:ext cx="2865120" cy="521970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2800" b="1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·</a:t>
              </a:r>
              <a:r>
                <a:rPr lang="zh-CN" altLang="en-US" sz="2800" b="1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幼儿生活技能</a:t>
              </a:r>
              <a:endParaRPr lang="zh-CN" altLang="en-US" sz="280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830195" y="4831715"/>
            <a:ext cx="2684780" cy="685800"/>
            <a:chOff x="2830195" y="4831715"/>
            <a:chExt cx="2684780" cy="685800"/>
          </a:xfrm>
        </p:grpSpPr>
        <p:sp>
          <p:nvSpPr>
            <p:cNvPr id="13" name="圆角矩形 12"/>
            <p:cNvSpPr/>
            <p:nvPr/>
          </p:nvSpPr>
          <p:spPr>
            <a:xfrm>
              <a:off x="2877820" y="4831715"/>
              <a:ext cx="2590800" cy="685800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830195" y="4852035"/>
              <a:ext cx="2685415" cy="521970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2800" b="1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·</a:t>
              </a:r>
              <a:r>
                <a:rPr lang="zh-CN" altLang="en-US" sz="2800" b="1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幼儿情感体验</a:t>
              </a:r>
              <a:endParaRPr lang="zh-CN" altLang="en-US" sz="2800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755005" y="1801495"/>
            <a:ext cx="2778125" cy="2076450"/>
            <a:chOff x="5755005" y="1801495"/>
            <a:chExt cx="2778125" cy="2076450"/>
          </a:xfrm>
        </p:grpSpPr>
        <p:sp>
          <p:nvSpPr>
            <p:cNvPr id="6" name="文本框 5"/>
            <p:cNvSpPr txBox="1">
              <a:spLocks/>
            </p:cNvSpPr>
            <p:nvPr/>
          </p:nvSpPr>
          <p:spPr>
            <a:xfrm rot="0">
              <a:off x="6440805" y="3479165"/>
              <a:ext cx="2092960" cy="399415"/>
            </a:xfrm>
            <a:prstGeom prst="rect"/>
            <a:noFill/>
          </p:spPr>
          <p:txBody>
            <a:bodyPr wrap="square" lIns="91440" tIns="45720" rIns="91440" bIns="45720" numCol="1" vert="horz" anchor="t">
              <a:spAutoFit/>
            </a:bodyPr>
            <a:lstStyle/>
            <a:p>
              <a:pPr marL="0" indent="0" algn="l" fontAlgn="base" defTabSz="5080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en-US" altLang="zh-CN" sz="2000">
                  <a:solidFill>
                    <a:srgbClr val="6D70C7"/>
                  </a:solidFill>
                  <a:latin typeface="楷体" charset="0"/>
                  <a:ea typeface="楷体" charset="0"/>
                </a:rPr>
                <a:t>健康与疾病等</a:t>
              </a:r>
              <a:endParaRPr lang="ko-KR" altLang="en-US" sz="2000">
                <a:solidFill>
                  <a:srgbClr val="6D70C7"/>
                </a:solidFill>
                <a:latin typeface="楷体" charset="0"/>
                <a:ea typeface="楷体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440805" y="1801495"/>
              <a:ext cx="1960880" cy="398780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en-US" altLang="zh-CN" sz="20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身体特征与功能</a:t>
              </a:r>
              <a:endParaRPr lang="zh-CN" altLang="en-US" sz="2000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440805" y="2667000"/>
              <a:ext cx="1452880" cy="3987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en-US" altLang="zh-CN" sz="20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发展与变化</a:t>
              </a:r>
              <a:endParaRPr lang="zh-CN" altLang="en-US" sz="2000"/>
            </a:p>
          </p:txBody>
        </p:sp>
        <p:sp>
          <p:nvSpPr>
            <p:cNvPr id="20" name="左大括号 19"/>
            <p:cNvSpPr/>
            <p:nvPr/>
          </p:nvSpPr>
          <p:spPr>
            <a:xfrm>
              <a:off x="5755005" y="1801495"/>
              <a:ext cx="685800" cy="2057400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754370" y="2983865"/>
            <a:ext cx="2138680" cy="2177415"/>
            <a:chOff x="5754370" y="2983865"/>
            <a:chExt cx="2138680" cy="2177415"/>
          </a:xfrm>
        </p:grpSpPr>
        <p:sp>
          <p:nvSpPr>
            <p:cNvPr id="22" name="左大括号 21"/>
            <p:cNvSpPr/>
            <p:nvPr/>
          </p:nvSpPr>
          <p:spPr>
            <a:xfrm>
              <a:off x="5754370" y="2983865"/>
              <a:ext cx="685800" cy="2057400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>
              <a:spLocks/>
            </p:cNvSpPr>
            <p:nvPr/>
          </p:nvSpPr>
          <p:spPr>
            <a:xfrm rot="0">
              <a:off x="6457950" y="3028950"/>
              <a:ext cx="1199515" cy="399415"/>
            </a:xfrm>
            <a:prstGeom prst="rect"/>
            <a:noFill/>
          </p:spPr>
          <p:txBody>
            <a:bodyPr wrap="none" lIns="91440" tIns="45720" rIns="91440" bIns="45720" numCol="1" vert="horz" anchor="t">
              <a:spAutoFit/>
            </a:bodyPr>
            <a:lstStyle/>
            <a:p>
              <a:pPr marL="0" indent="0" algn="l" fontAlgn="base" defTabSz="5080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en-US" altLang="zh-CN" sz="2000">
                  <a:solidFill>
                    <a:srgbClr val="6D70C7"/>
                  </a:solidFill>
                  <a:latin typeface="楷体" charset="0"/>
                  <a:ea typeface="楷体" charset="0"/>
                </a:rPr>
                <a:t>衣食住行</a:t>
              </a:r>
              <a:endParaRPr lang="ko-KR" altLang="en-US" sz="2000">
                <a:solidFill>
                  <a:srgbClr val="6D70C7"/>
                </a:solidFill>
                <a:latin typeface="楷体" charset="0"/>
                <a:ea typeface="楷体" charset="0"/>
              </a:endParaRPr>
            </a:p>
          </p:txBody>
        </p:sp>
        <p:sp>
          <p:nvSpPr>
            <p:cNvPr id="24" name="文本框 23"/>
            <p:cNvSpPr txBox="1">
              <a:spLocks/>
            </p:cNvSpPr>
            <p:nvPr/>
          </p:nvSpPr>
          <p:spPr>
            <a:xfrm rot="0">
              <a:off x="6440170" y="3811905"/>
              <a:ext cx="691515" cy="399415"/>
            </a:xfrm>
            <a:prstGeom prst="rect"/>
            <a:noFill/>
          </p:spPr>
          <p:txBody>
            <a:bodyPr wrap="none" lIns="91440" tIns="45720" rIns="91440" bIns="45720" numCol="1" vert="horz" anchor="t">
              <a:spAutoFit/>
            </a:bodyPr>
            <a:lstStyle/>
            <a:p>
              <a:pPr marL="0" indent="0" algn="l" fontAlgn="base" defTabSz="5080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en-US" altLang="zh-CN" sz="2000">
                  <a:solidFill>
                    <a:srgbClr val="6D70C7"/>
                  </a:solidFill>
                  <a:latin typeface="楷体" charset="0"/>
                  <a:ea typeface="楷体" charset="0"/>
                </a:rPr>
                <a:t>游戏</a:t>
              </a:r>
              <a:endParaRPr lang="ko-KR" altLang="en-US" sz="2000">
                <a:solidFill>
                  <a:srgbClr val="6D70C7"/>
                </a:solidFill>
                <a:latin typeface="楷体" charset="0"/>
                <a:ea typeface="楷体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440170" y="4762500"/>
              <a:ext cx="1452880" cy="3987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en-US" altLang="zh-CN" sz="20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学习习惯</a:t>
              </a:r>
              <a:r>
                <a:rPr lang="zh-CN" altLang="en-US" sz="20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等</a:t>
              </a:r>
              <a:endParaRPr lang="zh-CN" altLang="en-US" sz="2000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792470" y="3877945"/>
            <a:ext cx="2062480" cy="2451735"/>
            <a:chOff x="5792470" y="3877945"/>
            <a:chExt cx="2062480" cy="2451735"/>
          </a:xfrm>
        </p:grpSpPr>
        <p:sp>
          <p:nvSpPr>
            <p:cNvPr id="27" name="文本框 26"/>
            <p:cNvSpPr txBox="1">
              <a:spLocks/>
            </p:cNvSpPr>
            <p:nvPr/>
          </p:nvSpPr>
          <p:spPr>
            <a:xfrm rot="0">
              <a:off x="6437630" y="5154295"/>
              <a:ext cx="1199515" cy="399415"/>
            </a:xfrm>
            <a:prstGeom prst="rect"/>
            <a:noFill/>
          </p:spPr>
          <p:txBody>
            <a:bodyPr wrap="none" lIns="91440" tIns="45720" rIns="91440" bIns="45720" numCol="1" vert="horz" anchor="t">
              <a:spAutoFit/>
            </a:bodyPr>
            <a:lstStyle/>
            <a:p>
              <a:pPr marL="0" indent="0" algn="l" fontAlgn="base" defTabSz="5080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en-US" altLang="zh-CN" sz="2000">
                  <a:solidFill>
                    <a:srgbClr val="6D70C7"/>
                  </a:solidFill>
                  <a:latin typeface="楷体" charset="0"/>
                  <a:ea typeface="楷体" charset="0"/>
                </a:rPr>
                <a:t>各种情绪</a:t>
              </a:r>
              <a:endParaRPr lang="ko-KR" altLang="en-US" sz="2000">
                <a:solidFill>
                  <a:srgbClr val="6D70C7"/>
                </a:solidFill>
                <a:latin typeface="楷体" charset="0"/>
                <a:ea typeface="楷体" charset="0"/>
              </a:endParaRPr>
            </a:p>
          </p:txBody>
        </p:sp>
        <p:sp>
          <p:nvSpPr>
            <p:cNvPr id="28" name="文本框 27"/>
            <p:cNvSpPr txBox="1">
              <a:spLocks/>
            </p:cNvSpPr>
            <p:nvPr/>
          </p:nvSpPr>
          <p:spPr>
            <a:xfrm rot="0">
              <a:off x="6428740" y="4159885"/>
              <a:ext cx="1199515" cy="399415"/>
            </a:xfrm>
            <a:prstGeom prst="rect"/>
            <a:noFill/>
          </p:spPr>
          <p:txBody>
            <a:bodyPr wrap="none" lIns="91440" tIns="45720" rIns="91440" bIns="45720" numCol="1" vert="horz" anchor="t">
              <a:spAutoFit/>
            </a:bodyPr>
            <a:lstStyle/>
            <a:p>
              <a:pPr marL="0" indent="0" algn="l" fontAlgn="base" defTabSz="5080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en-US" altLang="zh-CN" sz="2000">
                  <a:solidFill>
                    <a:srgbClr val="6D70C7"/>
                  </a:solidFill>
                  <a:latin typeface="楷体" charset="0"/>
                  <a:ea typeface="楷体" charset="0"/>
                </a:rPr>
                <a:t>人际关系</a:t>
              </a:r>
              <a:endParaRPr lang="ko-KR" altLang="en-US" sz="2000">
                <a:solidFill>
                  <a:srgbClr val="6D70C7"/>
                </a:solidFill>
                <a:latin typeface="楷体" charset="0"/>
                <a:ea typeface="楷体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402070" y="5930900"/>
              <a:ext cx="1452880" cy="3987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en-US" altLang="zh-CN" sz="20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兴趣爱好</a:t>
              </a:r>
              <a:r>
                <a:rPr lang="zh-CN" altLang="en-US" sz="2000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等</a:t>
              </a:r>
              <a:endParaRPr lang="zh-CN" altLang="en-US" sz="2000"/>
            </a:p>
          </p:txBody>
        </p:sp>
        <p:sp>
          <p:nvSpPr>
            <p:cNvPr id="30" name="左大括号 29"/>
            <p:cNvSpPr/>
            <p:nvPr/>
          </p:nvSpPr>
          <p:spPr>
            <a:xfrm>
              <a:off x="5792470" y="3877945"/>
              <a:ext cx="609600" cy="2362200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overrideClrMapping bg1="dk2" tx1="lt1" bg2="dk1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88773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第一节 </a:t>
            </a:r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幼儿绘本开发的基础</a:t>
            </a:r>
            <a:endParaRPr lang="en-US" altLang="zh-CN" sz="2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2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37260" y="1647190"/>
            <a:ext cx="6790055" cy="429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ClrTx/>
              <a:buSzTx/>
              <a:buFontTx/>
              <a:tabLst>
                <a:tab pos="266700" algn="l"/>
              </a:tabLst>
            </a:pPr>
            <a:r>
              <a:rPr lang="zh-CN" altLang="en-US" sz="22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二、内容的选择与确定</a:t>
            </a:r>
            <a:endParaRPr lang="zh-CN" altLang="en-US" sz="28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18615" y="2232025"/>
            <a:ext cx="2976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just"/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内容选择与确定的依据</a:t>
            </a:r>
            <a:endParaRPr lang="zh-CN" altLang="en-US" sz="2000"/>
          </a:p>
        </p:txBody>
      </p:sp>
      <p:grpSp>
        <p:nvGrpSpPr>
          <p:cNvPr id="13" name="组合 12"/>
          <p:cNvGrpSpPr/>
          <p:nvPr/>
        </p:nvGrpSpPr>
        <p:grpSpPr>
          <a:xfrm>
            <a:off x="1461770" y="3030220"/>
            <a:ext cx="3435350" cy="777240"/>
            <a:chOff x="2302" y="4772"/>
            <a:chExt cx="5410" cy="1224"/>
          </a:xfrm>
        </p:grpSpPr>
        <p:sp>
          <p:nvSpPr>
            <p:cNvPr id="11" name="流程图: 联系 10"/>
            <p:cNvSpPr/>
            <p:nvPr/>
          </p:nvSpPr>
          <p:spPr>
            <a:xfrm>
              <a:off x="2302" y="4772"/>
              <a:ext cx="5410" cy="1224"/>
            </a:xfrm>
            <a:prstGeom prst="flowChartConnector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2786" y="4966"/>
              <a:ext cx="4212" cy="822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just"/>
              <a:r>
                <a:rPr lang="zh-CN" altLang="en-US" b="1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</a:t>
              </a:r>
              <a:r>
                <a:rPr lang="zh-CN" altLang="en-US" sz="2800" b="1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引发幼儿关注</a:t>
              </a:r>
              <a:endParaRPr lang="zh-CN" altLang="en-US" sz="2800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461770" y="4228465"/>
            <a:ext cx="3435350" cy="805815"/>
            <a:chOff x="3266" y="6436"/>
            <a:chExt cx="5669" cy="1269"/>
          </a:xfrm>
        </p:grpSpPr>
        <p:sp>
          <p:nvSpPr>
            <p:cNvPr id="9" name="流程图: 联系 8"/>
            <p:cNvSpPr/>
            <p:nvPr/>
          </p:nvSpPr>
          <p:spPr>
            <a:xfrm>
              <a:off x="3266" y="6436"/>
              <a:ext cx="5669" cy="1269"/>
            </a:xfrm>
            <a:prstGeom prst="flowChartConnector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634" y="6659"/>
              <a:ext cx="5301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易于团队成员操作</a:t>
              </a:r>
              <a:endParaRPr lang="zh-CN" altLang="en-US" sz="2800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694680" y="3153410"/>
            <a:ext cx="5516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契合幼儿乐于探索、善于创造的成长与发展特点</a:t>
            </a:r>
            <a:endParaRPr lang="zh-CN" altLang="en-US" sz="2000"/>
          </a:p>
        </p:txBody>
      </p:sp>
      <p:sp>
        <p:nvSpPr>
          <p:cNvPr id="6" name="文本框 5"/>
          <p:cNvSpPr txBox="1"/>
          <p:nvPr/>
        </p:nvSpPr>
        <p:spPr>
          <a:xfrm>
            <a:off x="5694680" y="4431665"/>
            <a:ext cx="5770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考虑团队成员的特长，使队员人尽其才，才尽其用</a:t>
            </a:r>
            <a:endParaRPr lang="zh-CN" altLang="en-US" sz="2000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  <p:bldP spid="6" grpId="0"/>
      <p:bldP spid="5" grpId="1"/>
      <p:bldP spid="6" grpId="1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88773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第一节 </a:t>
            </a:r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幼儿绘本开发的基础</a:t>
            </a:r>
            <a:endParaRPr lang="en-US" altLang="zh-CN" sz="2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2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93470" y="1544320"/>
            <a:ext cx="6790055" cy="429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ClrTx/>
              <a:buSzTx/>
              <a:buFontTx/>
              <a:tabLst>
                <a:tab pos="266700" algn="l"/>
              </a:tabLst>
            </a:pPr>
            <a:r>
              <a:rPr lang="zh-CN" altLang="en-US" sz="22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二、内容的选择与确定</a:t>
            </a:r>
            <a:endParaRPr lang="zh-CN" altLang="en-US" sz="28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66825" y="2216150"/>
            <a:ext cx="2976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just"/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内容选择与确定的原则</a:t>
            </a:r>
            <a:endParaRPr lang="zh-CN" altLang="en-US" sz="2000"/>
          </a:p>
        </p:txBody>
      </p:sp>
      <p:grpSp>
        <p:nvGrpSpPr>
          <p:cNvPr id="7" name="组合 6"/>
          <p:cNvGrpSpPr/>
          <p:nvPr/>
        </p:nvGrpSpPr>
        <p:grpSpPr>
          <a:xfrm>
            <a:off x="1920240" y="3030220"/>
            <a:ext cx="2976880" cy="603250"/>
            <a:chOff x="3024" y="4772"/>
            <a:chExt cx="4688" cy="950"/>
          </a:xfrm>
        </p:grpSpPr>
        <p:sp>
          <p:nvSpPr>
            <p:cNvPr id="11" name="流程图: 联系 10"/>
            <p:cNvSpPr/>
            <p:nvPr/>
          </p:nvSpPr>
          <p:spPr>
            <a:xfrm>
              <a:off x="3024" y="4772"/>
              <a:ext cx="4688" cy="951"/>
            </a:xfrm>
            <a:prstGeom prst="flowChartConnector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4098" y="4772"/>
              <a:ext cx="2540" cy="822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zh-CN" altLang="en-US" sz="2800" b="1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服务幼儿</a:t>
              </a:r>
              <a:endParaRPr lang="zh-CN" altLang="en-US" sz="2800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5621655" y="2922270"/>
            <a:ext cx="537083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/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2000" kern="100" dirty="0">
                <a:solidFill>
                  <a:srgbClr val="6D70C7"/>
                </a:solidFill>
                <a:latin typeface="Calibri" panose="020F0502020204030204" pitchFamily="34" charset="0"/>
                <a:ea typeface="楷体" panose="02010609060101010101" pitchFamily="49" charset="-122"/>
                <a:sym typeface="+mn-ea"/>
              </a:rPr>
              <a:t>了解幼儿的兴趣、阅读需要、接受能力</a:t>
            </a:r>
            <a:endParaRPr lang="zh-CN" altLang="en-US" sz="2000" kern="100" dirty="0">
              <a:solidFill>
                <a:srgbClr val="6D70C7"/>
              </a:solidFill>
              <a:latin typeface="Calibri" panose="020F0502020204030204" pitchFamily="34" charset="0"/>
              <a:ea typeface="楷体" panose="02010609060101010101" pitchFamily="49" charset="-122"/>
              <a:sym typeface="+mn-ea"/>
            </a:endParaRPr>
          </a:p>
          <a:p>
            <a:pPr algn="just"/>
            <a:endParaRPr lang="zh-CN" altLang="en-US" sz="2000" kern="100" dirty="0">
              <a:solidFill>
                <a:srgbClr val="6D70C7"/>
              </a:solidFill>
              <a:latin typeface="Calibri" panose="020F0502020204030204" pitchFamily="34" charset="0"/>
              <a:ea typeface="楷体" panose="02010609060101010101" pitchFamily="49" charset="-122"/>
              <a:sym typeface="+mn-ea"/>
            </a:endParaRPr>
          </a:p>
          <a:p>
            <a:pPr algn="just">
              <a:buClrTx/>
              <a:buSzTx/>
              <a:buFontTx/>
            </a:pPr>
            <a:r>
              <a:rPr lang="en-US" altLang="zh-CN" sz="20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2000" kern="100" dirty="0">
                <a:solidFill>
                  <a:srgbClr val="6D70C7"/>
                </a:solidFill>
                <a:latin typeface="Calibri" panose="020F0502020204030204" pitchFamily="34" charset="0"/>
                <a:ea typeface="楷体" panose="02010609060101010101" pitchFamily="49" charset="-122"/>
                <a:sym typeface="+mn-ea"/>
              </a:rPr>
              <a:t>明确阅读对象的年龄阶段</a:t>
            </a:r>
            <a:endParaRPr lang="zh-CN" altLang="en-US" sz="2000"/>
          </a:p>
        </p:txBody>
      </p:sp>
      <p:grpSp>
        <p:nvGrpSpPr>
          <p:cNvPr id="12" name="组合 11"/>
          <p:cNvGrpSpPr/>
          <p:nvPr/>
        </p:nvGrpSpPr>
        <p:grpSpPr>
          <a:xfrm>
            <a:off x="1920240" y="3980815"/>
            <a:ext cx="2976880" cy="603250"/>
            <a:chOff x="3024" y="6269"/>
            <a:chExt cx="4688" cy="950"/>
          </a:xfrm>
        </p:grpSpPr>
        <p:sp>
          <p:nvSpPr>
            <p:cNvPr id="9" name="流程图: 联系 8"/>
            <p:cNvSpPr/>
            <p:nvPr/>
          </p:nvSpPr>
          <p:spPr>
            <a:xfrm>
              <a:off x="3024" y="6269"/>
              <a:ext cx="4688" cy="951"/>
            </a:xfrm>
            <a:prstGeom prst="flowChartConnector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098" y="6333"/>
              <a:ext cx="2540" cy="822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zh-CN" altLang="en-US" sz="2800" b="1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促进发展</a:t>
              </a:r>
              <a:endParaRPr lang="zh-CN" altLang="en-US" sz="2800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5954395" y="4293870"/>
            <a:ext cx="670941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buClrTx/>
              <a:buSzTx/>
              <a:buFontTx/>
            </a:pP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激发幼儿情感 ，提高阅读兴趣和能力 </a:t>
            </a:r>
            <a:endParaRPr lang="zh-CN" altLang="en-US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just">
              <a:buClrTx/>
              <a:buSzTx/>
              <a:buFontTx/>
            </a:pPr>
            <a:endParaRPr lang="zh-CN" altLang="en-US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just">
              <a:buClrTx/>
              <a:buSzTx/>
              <a:buFontTx/>
            </a:pP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促进幼儿观察力、表现力、创造力的发展</a:t>
            </a:r>
            <a:endParaRPr lang="zh-CN" altLang="en-US" sz="2000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4" grpId="0"/>
      <p:bldP spid="4" grpId="1"/>
      <p:bldP spid="6" grpId="0"/>
      <p:bldP spid="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>
  <p:cSld>
    <p:bg>
      <p:bgPr>
        <a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0" t="-11000" r="0" b="-11000"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1870" y="639445"/>
            <a:ext cx="685800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第一节 幼儿绘本开发的基础</a:t>
            </a:r>
            <a:endParaRPr lang="en-US" altLang="zh-CN" sz="2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91870" y="1322070"/>
            <a:ext cx="6486525" cy="429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ClrTx/>
              <a:buSzTx/>
              <a:buFontTx/>
              <a:tabLst>
                <a:tab pos="266700" algn="l"/>
              </a:tabLst>
            </a:pPr>
            <a:r>
              <a:rPr lang="zh-CN" altLang="en-US" sz="22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一、资源的选择与利用</a:t>
            </a:r>
            <a:endParaRPr lang="zh-CN" altLang="en-US" sz="28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 descr="C:/Users/Administrator/AppData/Roaming/JisuOffice/ETemp/22876_4664280/image13.jpe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>
            <a:off x="7346950" y="2107565"/>
            <a:ext cx="4129405" cy="3035935"/>
          </a:xfrm>
          <a:prstGeom prst="rect"/>
          <a:noFill/>
        </p:spPr>
      </p:pic>
      <p:sp>
        <p:nvSpPr>
          <p:cNvPr id="3" name="文本框 2"/>
          <p:cNvSpPr txBox="1"/>
          <p:nvPr/>
        </p:nvSpPr>
        <p:spPr>
          <a:xfrm>
            <a:off x="991870" y="1911985"/>
            <a:ext cx="2976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just"/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2.园所、家庭及社区资源</a:t>
            </a:r>
            <a:endParaRPr lang="zh-CN" altLang="en-US" sz="2000"/>
          </a:p>
        </p:txBody>
      </p:sp>
      <p:sp>
        <p:nvSpPr>
          <p:cNvPr id="7" name="文本框 6"/>
          <p:cNvSpPr txBox="1"/>
          <p:nvPr/>
        </p:nvSpPr>
        <p:spPr>
          <a:xfrm>
            <a:off x="1512570" y="3230245"/>
            <a:ext cx="43611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0" algn="just">
              <a:buClrTx/>
              <a:buSzTx/>
              <a:buFontTx/>
              <a:buNone/>
            </a:pPr>
            <a:r>
              <a:rPr lang="en-US" altLang="zh-CN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①物质文化②精神文化③制度文化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等</a:t>
            </a:r>
            <a:endParaRPr lang="zh-CN" altLang="en-US" sz="2000"/>
          </a:p>
        </p:txBody>
      </p:sp>
      <p:sp>
        <p:nvSpPr>
          <p:cNvPr id="9" name="文本框 8"/>
          <p:cNvSpPr txBox="1"/>
          <p:nvPr/>
        </p:nvSpPr>
        <p:spPr>
          <a:xfrm>
            <a:off x="1662430" y="4548505"/>
            <a:ext cx="5516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①生活环境②生活方式③父母专长④兴趣爱好等</a:t>
            </a:r>
            <a:endParaRPr lang="zh-CN" altLang="en-US" sz="2000"/>
          </a:p>
        </p:txBody>
      </p:sp>
      <p:sp>
        <p:nvSpPr>
          <p:cNvPr id="11" name="文本框 10"/>
          <p:cNvSpPr txBox="1"/>
          <p:nvPr/>
        </p:nvSpPr>
        <p:spPr>
          <a:xfrm>
            <a:off x="1512570" y="5715635"/>
            <a:ext cx="43611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①社会关系②场所空间③职业体验等</a:t>
            </a:r>
            <a:endParaRPr lang="zh-CN" altLang="en-US" sz="2000"/>
          </a:p>
        </p:txBody>
      </p:sp>
      <p:grpSp>
        <p:nvGrpSpPr>
          <p:cNvPr id="12" name="组合 11"/>
          <p:cNvGrpSpPr/>
          <p:nvPr/>
        </p:nvGrpSpPr>
        <p:grpSpPr>
          <a:xfrm>
            <a:off x="1802130" y="2517775"/>
            <a:ext cx="2166620" cy="603885"/>
            <a:chOff x="1802130" y="2517775"/>
            <a:chExt cx="2166620" cy="603885"/>
          </a:xfrm>
        </p:grpSpPr>
        <p:sp>
          <p:nvSpPr>
            <p:cNvPr id="13" name="流程图: 联系 12"/>
            <p:cNvSpPr/>
            <p:nvPr/>
          </p:nvSpPr>
          <p:spPr>
            <a:xfrm>
              <a:off x="1802130" y="2517775"/>
              <a:ext cx="2166620" cy="603885"/>
            </a:xfrm>
            <a:prstGeom prst="flowChartConnector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047875" y="2517775"/>
              <a:ext cx="1675130" cy="52197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园所资源</a:t>
              </a:r>
              <a:endParaRPr lang="zh-CN" altLang="en-US" sz="2800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802130" y="3827780"/>
            <a:ext cx="2166620" cy="603885"/>
            <a:chOff x="1802130" y="3827780"/>
            <a:chExt cx="2166620" cy="603885"/>
          </a:xfrm>
        </p:grpSpPr>
        <p:sp>
          <p:nvSpPr>
            <p:cNvPr id="16" name="流程图: 联系 15"/>
            <p:cNvSpPr/>
            <p:nvPr/>
          </p:nvSpPr>
          <p:spPr>
            <a:xfrm>
              <a:off x="1802130" y="3827780"/>
              <a:ext cx="2166620" cy="603885"/>
            </a:xfrm>
            <a:prstGeom prst="flowChartConnector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047875" y="3827780"/>
              <a:ext cx="1675130" cy="52197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家庭资源</a:t>
              </a:r>
              <a:endParaRPr lang="zh-CN" altLang="en-US" sz="2800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802130" y="4947285"/>
            <a:ext cx="2166620" cy="603885"/>
            <a:chOff x="1802130" y="4947285"/>
            <a:chExt cx="2166620" cy="603885"/>
          </a:xfrm>
        </p:grpSpPr>
        <p:sp>
          <p:nvSpPr>
            <p:cNvPr id="22" name="流程图: 联系 21"/>
            <p:cNvSpPr/>
            <p:nvPr/>
          </p:nvSpPr>
          <p:spPr>
            <a:xfrm>
              <a:off x="1802130" y="4947285"/>
              <a:ext cx="2166620" cy="603885"/>
            </a:xfrm>
            <a:prstGeom prst="flowChartConnector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047875" y="4947285"/>
              <a:ext cx="1675130" cy="52197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 b="1" kern="100" dirty="0">
                  <a:solidFill>
                    <a:srgbClr val="6D70C7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社区资源</a:t>
              </a:r>
              <a:endParaRPr lang="zh-CN" altLang="en-US" sz="2800"/>
            </a:p>
          </p:txBody>
        </p:sp>
      </p:grpSp>
    </p:spTree>
  </p:cSld>
  <p:clrMapOvr>
    <a:overrideClrMapping bg1="dk2" tx1="lt1" bg2="dk1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11" grpId="0"/>
      <p:bldP spid="7" grpId="1"/>
      <p:bldP spid="9" grpId="1"/>
      <p:bldP spid="11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第一节 </a:t>
            </a:r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幼儿绘本开发的基础</a:t>
            </a:r>
            <a:endParaRPr lang="zh-CN" altLang="en-US" sz="2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3270" y="2043430"/>
            <a:ext cx="6790055" cy="4554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ClrTx/>
              <a:buSzTx/>
              <a:buFontTx/>
              <a:tabLst>
                <a:tab pos="266700" algn="l"/>
              </a:tabLst>
            </a:pPr>
            <a:r>
              <a:rPr lang="zh-CN" altLang="en-US" sz="22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二、内容的选择与确定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just"/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just"/>
            <a:endParaRPr lang="zh-CN" altLang="en-US" sz="28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just"/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endParaRPr lang="zh-CN" altLang="en-US" sz="28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just"/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just"/>
            <a:r>
              <a:rPr lang="en-US" altLang="zh-CN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zh-CN" altLang="en-US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just">
              <a:buClrTx/>
              <a:buSzTx/>
              <a:buFontTx/>
            </a:pP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endParaRPr lang="zh-CN" altLang="en-US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just">
              <a:buClrTx/>
              <a:buSzTx/>
              <a:buFontTx/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zh-CN" altLang="en-US" sz="28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just">
              <a:buClrTx/>
              <a:buSzTx/>
              <a:buFontTx/>
            </a:pP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</a:t>
            </a:r>
            <a:endParaRPr lang="zh-CN" altLang="en-US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just">
              <a:buClrTx/>
              <a:buSzTx/>
              <a:buFontTx/>
            </a:pPr>
            <a:endParaRPr sz="2800">
              <a:solidFill>
                <a:schemeClr val="tx2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/>
            <a:endParaRPr lang="zh-CN" altLang="en-US" sz="28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endParaRPr lang="zh-CN" altLang="en-US" sz="28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3270" y="2707005"/>
            <a:ext cx="2976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just"/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内容选择与确定的方法</a:t>
            </a:r>
            <a:endParaRPr lang="zh-CN" altLang="en-US" sz="2000"/>
          </a:p>
        </p:txBody>
      </p:sp>
      <p:sp>
        <p:nvSpPr>
          <p:cNvPr id="3" name="文本框 2"/>
          <p:cNvSpPr txBox="1"/>
          <p:nvPr/>
        </p:nvSpPr>
        <p:spPr>
          <a:xfrm>
            <a:off x="1272540" y="3105785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·</a:t>
            </a: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总结法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1272540" y="4101465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·</a:t>
            </a: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改编法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1094740" y="5161915"/>
            <a:ext cx="17907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28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·自编法</a:t>
            </a:r>
            <a:r>
              <a:rPr lang="zh-CN" altLang="en-US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433830" y="3627755"/>
            <a:ext cx="9326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just"/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整理、归纳、总结幼儿日常活动趣事，形成绘本故事，开发成为幼儿绘本的内容。</a:t>
            </a:r>
            <a:endParaRPr lang="zh-CN" altLang="en-US" sz="2000"/>
          </a:p>
        </p:txBody>
      </p:sp>
      <p:sp>
        <p:nvSpPr>
          <p:cNvPr id="7" name="文本框 6"/>
          <p:cNvSpPr txBox="1"/>
          <p:nvPr/>
        </p:nvSpPr>
        <p:spPr>
          <a:xfrm>
            <a:off x="1272540" y="4623435"/>
            <a:ext cx="104571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just">
              <a:buClrTx/>
              <a:buSzTx/>
              <a:buFontTx/>
            </a:pPr>
            <a:r>
              <a:rPr lang="zh-CN" altLang="en-US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指在原有文学作品的基础上，改编或拓展故事情节，使之更符合幼儿的身心发展特点的方法</a:t>
            </a:r>
            <a:endParaRPr lang="zh-CN" altLang="en-US" sz="2000"/>
          </a:p>
        </p:txBody>
      </p:sp>
      <p:sp>
        <p:nvSpPr>
          <p:cNvPr id="9" name="文本框 8"/>
          <p:cNvSpPr txBox="1"/>
          <p:nvPr/>
        </p:nvSpPr>
        <p:spPr>
          <a:xfrm>
            <a:off x="1433830" y="5683885"/>
            <a:ext cx="4500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指完全自主设计、自主创编绘本的方法</a:t>
            </a:r>
            <a:endParaRPr lang="zh-CN" altLang="en-US" sz="2000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3" grpId="0"/>
      <p:bldP spid="4" grpId="0"/>
      <p:bldP spid="5" grpId="0"/>
      <p:bldP spid="6" grpId="0"/>
      <p:bldP spid="6" grpId="1"/>
      <p:bldP spid="7" grpId="0"/>
      <p:bldP spid="7" grpId="1"/>
      <p:bldP spid="9" grpId="0"/>
      <p:bldP spid="9" grpId="1"/>
    </p:bldLst>
  </p:timing>
</p:sld>
</file>

<file path=ppt/tags/tag1.xml><?xml version="1.0" encoding="utf-8"?>
<p:tagLst xmlns:p="http://schemas.openxmlformats.org/presentationml/2006/main">
  <p:tag name="MH" val="20180804121219"/>
  <p:tag name="MH_LIBRARY" val="CONTENTS"/>
  <p:tag name="MH_TYPE" val="ENTRY"/>
  <p:tag name="ID" val="626777"/>
  <p:tag name="MH_ORDER" val="1"/>
</p:tagLst>
</file>

<file path=ppt/tags/tag10.xml><?xml version="1.0" encoding="utf-8"?>
<p:tagLst xmlns:p="http://schemas.openxmlformats.org/presentationml/2006/main">
  <p:tag name="MH" val="20180804121219"/>
  <p:tag name="MH_LIBRARY" val="CONTENTS"/>
  <p:tag name="MH_TYPE" val="NUMBER"/>
  <p:tag name="ID" val="626777"/>
  <p:tag name="MH_ORDER" val="4"/>
</p:tagLst>
</file>

<file path=ppt/tags/tag11.xml><?xml version="1.0" encoding="utf-8"?>
<p:tagLst xmlns:p="http://schemas.openxmlformats.org/presentationml/2006/main">
  <p:tag name="MH_CONTENTSID" val="635"/>
</p:tagLst>
</file>

<file path=ppt/tags/tag2.xml><?xml version="1.0" encoding="utf-8"?>
<p:tagLst xmlns:p="http://schemas.openxmlformats.org/presentationml/2006/main">
  <p:tag name="MH" val="20180804121219"/>
  <p:tag name="MH_LIBRARY" val="CONTENTS"/>
  <p:tag name="MH_TYPE" val="ENTRY"/>
  <p:tag name="ID" val="626777"/>
  <p:tag name="MH_ORDER" val="2"/>
</p:tagLst>
</file>

<file path=ppt/tags/tag3.xml><?xml version="1.0" encoding="utf-8"?>
<p:tagLst xmlns:p="http://schemas.openxmlformats.org/presentationml/2006/main">
  <p:tag name="MH" val="20180804121219"/>
  <p:tag name="MH_LIBRARY" val="CONTENTS"/>
  <p:tag name="MH_TYPE" val="ENTRY"/>
  <p:tag name="ID" val="626777"/>
  <p:tag name="MH_ORDER" val="3"/>
</p:tagLst>
</file>

<file path=ppt/tags/tag4.xml><?xml version="1.0" encoding="utf-8"?>
<p:tagLst xmlns:p="http://schemas.openxmlformats.org/presentationml/2006/main">
  <p:tag name="MH" val="20180804121219"/>
  <p:tag name="MH_LIBRARY" val="CONTENTS"/>
  <p:tag name="MH_TYPE" val="ENTRY"/>
  <p:tag name="ID" val="626777"/>
  <p:tag name="MH_ORDER" val="4"/>
</p:tagLst>
</file>

<file path=ppt/tags/tag5.xml><?xml version="1.0" encoding="utf-8"?>
<p:tagLst xmlns:p="http://schemas.openxmlformats.org/presentationml/2006/main">
  <p:tag name="MH" val="20180804121219"/>
  <p:tag name="MH_LIBRARY" val="CONTENTS"/>
  <p:tag name="MH_TYPE" val="NUMBER"/>
  <p:tag name="ID" val="626777"/>
  <p:tag name="MH_ORDER" val="1"/>
</p:tagLst>
</file>

<file path=ppt/tags/tag6.xml><?xml version="1.0" encoding="utf-8"?>
<p:tagLst xmlns:p="http://schemas.openxmlformats.org/presentationml/2006/main">
  <p:tag name="MH" val="20180804121219"/>
  <p:tag name="MH_LIBRARY" val="CONTENTS"/>
  <p:tag name="MH_TYPE" val="NUMBER"/>
  <p:tag name="ID" val="626777"/>
  <p:tag name="MH_ORDER" val="2"/>
</p:tagLst>
</file>

<file path=ppt/tags/tag7.xml><?xml version="1.0" encoding="utf-8"?>
<p:tagLst xmlns:p="http://schemas.openxmlformats.org/presentationml/2006/main">
  <p:tag name="MH" val="20180804121219"/>
  <p:tag name="MH_LIBRARY" val="CONTENTS"/>
  <p:tag name="MH_TYPE" val="NUMBER"/>
  <p:tag name="ID" val="626777"/>
  <p:tag name="MH_ORDER" val="3"/>
</p:tagLst>
</file>

<file path=ppt/tags/tag8.xml><?xml version="1.0" encoding="utf-8"?>
<p:tagLst xmlns:p="http://schemas.openxmlformats.org/presentationml/2006/main">
  <p:tag name="MH" val="20180804121219"/>
  <p:tag name="MH_LIBRARY" val="CONTENTS"/>
  <p:tag name="MH_TYPE" val="NUMBER"/>
  <p:tag name="ID" val="626777"/>
  <p:tag name="MH_ORDER" val="4"/>
</p:tagLst>
</file>

<file path=ppt/tags/tag9.xml><?xml version="1.0" encoding="utf-8"?>
<p:tagLst xmlns:p="http://schemas.openxmlformats.org/presentationml/2006/main">
  <p:tag name="MH" val="20180804121219"/>
  <p:tag name="MH_LIBRARY" val="CONTENTS"/>
  <p:tag name="MH_TYPE" val="ENTRY"/>
  <p:tag name="ID" val="626777"/>
  <p:tag name="MH_ORDER" val="4"/>
</p:tagLst>
</file>

<file path=ppt/theme/theme1.xml><?xml version="1.0" encoding="utf-8"?>
<a:theme xmlns:a="http://schemas.openxmlformats.org/drawingml/2006/main" name="千图网海量PPT模板www.58pic.com">
  <a:themeElements>
    <a:clrScheme name="默认设计模板 8">
      <a:dk1>
        <a:srgbClr val="003366"/>
      </a:dk1>
      <a:lt1>
        <a:srgbClr val="FFFFFF"/>
      </a:lt1>
      <a:dk2>
        <a:srgbClr val="000099"/>
      </a:dk2>
      <a:lt2>
        <a:srgbClr val="CCFFFF"/>
      </a:lt2>
      <a:accent1>
        <a:srgbClr val="3366CC"/>
      </a:accent1>
      <a:accent2>
        <a:srgbClr val="00B000"/>
      </a:accent2>
      <a:accent3>
        <a:srgbClr val="AAAACA"/>
      </a:accent3>
      <a:accent4>
        <a:srgbClr val="DADADA"/>
      </a:accent4>
      <a:accent5>
        <a:srgbClr val="ADB8E2"/>
      </a:accent5>
      <a:accent6>
        <a:srgbClr val="009F00"/>
      </a:accent6>
      <a:hlink>
        <a:srgbClr val="66CCFF"/>
      </a:hlink>
      <a:folHlink>
        <a:srgbClr val="FFE701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默认设计模板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ppt/theme/themeOverride2.xml><?xml version="1.0" encoding="utf-8"?>
<a:themeOverride xmlns:a="http://schemas.openxmlformats.org/drawingml/2006/main">
  <a:clrScheme name="默认设计模板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ppt/theme/themeOverride3.xml><?xml version="1.0" encoding="utf-8"?>
<a:themeOverride xmlns:a="http://schemas.openxmlformats.org/drawingml/2006/main">
  <a:clrScheme name="默认设计模板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ppt/theme/themeOverride4.xml><?xml version="1.0" encoding="utf-8"?>
<a:themeOverride xmlns:a="http://schemas.openxmlformats.org/drawingml/2006/main">
  <a:clrScheme name="默认设计模板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ppt/theme/themeOverride5.xml><?xml version="1.0" encoding="utf-8"?>
<a:themeOverride xmlns:a="http://schemas.openxmlformats.org/drawingml/2006/main">
  <a:clrScheme name="默认设计模板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ppt/theme/themeOverride6.xml><?xml version="1.0" encoding="utf-8"?>
<a:themeOverride xmlns:a="http://schemas.openxmlformats.org/drawingml/2006/main">
  <a:clrScheme name="默认设计模板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Application>JisuOffice Show</Application>
  <AppVersion>12.000</AppVersion>
  <Characters>0</Characters>
  <CharactersWithSpaces>0</CharactersWithSpaces>
  <DocSecurity>0</DocSecurity>
  <HyperlinksChanged>false</HyperlinksChanged>
  <Lines>0</Lines>
  <LinksUpToDate>false</LinksUpToDate>
  <Pages>10</Pages>
  <Paragraphs>174</Paragraphs>
  <Words>909</Words>
  <TotalTime>0</TotalTime>
  <MMClips>0</MMClips>
  <ScaleCrop>false</ScaleCrop>
  <HeadingPairs>
    <vt:vector size="2" baseType="variant">
      <vt:variant>
        <vt:lpstr>제목</vt:lpstr>
      </vt:variant>
      <vt:variant>
        <vt:i4>1</vt:i4>
      </vt:variant>
    </vt:vector>
  </HeadingPairs>
  <TitlesOfParts>
    <vt:vector size="1" baseType="lpstr">
      <vt:lpstr>Title text</vt:lpstr>
    </vt:vector>
  </TitlesOfParts>
  <SharedDoc>false</SharedDoc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3</cp:revision>
  <dc:creator>Administrator</dc:creator>
  <cp:lastModifiedBy>Administrator</cp:lastModifiedBy>
  <dc:title>PowerPoint Presentation</dc:title>
  <dcterms:modified xsi:type="dcterms:W3CDTF">2021-01-12T02:57:30Z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2052-11.1.0.10228</vt:lpwstr>
  </property>
</Properties>
</file>