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17" r:id="rId3"/>
    <p:sldId id="655" r:id="rId5"/>
    <p:sldId id="643" r:id="rId6"/>
    <p:sldId id="683" r:id="rId7"/>
    <p:sldId id="684" r:id="rId8"/>
    <p:sldId id="673" r:id="rId9"/>
    <p:sldId id="696" r:id="rId10"/>
    <p:sldId id="697" r:id="rId11"/>
    <p:sldId id="674" r:id="rId12"/>
    <p:sldId id="675" r:id="rId13"/>
    <p:sldId id="698" r:id="rId14"/>
    <p:sldId id="699" r:id="rId15"/>
    <p:sldId id="700" r:id="rId16"/>
    <p:sldId id="702" r:id="rId17"/>
    <p:sldId id="703" r:id="rId18"/>
    <p:sldId id="709" r:id="rId19"/>
    <p:sldId id="704" r:id="rId20"/>
    <p:sldId id="706" r:id="rId21"/>
    <p:sldId id="707" r:id="rId22"/>
    <p:sldId id="582" r:id="rId23"/>
  </p:sldIdLst>
  <p:sldSz cx="12195175" cy="6859270"/>
  <p:notesSz cx="6858000" cy="9144000"/>
  <p:embeddedFontLst>
    <p:embeddedFont>
      <p:font typeface="Rockwell" panose="02060603020205020403" pitchFamily="18" charset="0"/>
      <p:regular r:id="rId28"/>
      <p:bold r:id="rId29"/>
      <p:italic r:id="rId30"/>
      <p:boldItalic r:id="rId31"/>
    </p:embeddedFont>
    <p:embeddedFont>
      <p:font typeface="微软雅黑" panose="020B0503020204020204" pitchFamily="34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70C7"/>
    <a:srgbClr val="C0DC61"/>
    <a:srgbClr val="357B41"/>
    <a:srgbClr val="8450B6"/>
    <a:srgbClr val="B2D383"/>
    <a:srgbClr val="A096D4"/>
    <a:srgbClr val="7EA3F5"/>
    <a:srgbClr val="9394CF"/>
    <a:srgbClr val="A9DA67"/>
    <a:srgbClr val="B6D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Objects="1">
      <p:cViewPr varScale="1">
        <p:scale>
          <a:sx n="99" d="100"/>
          <a:sy n="99" d="100"/>
        </p:scale>
        <p:origin x="90" y="438"/>
      </p:cViewPr>
      <p:guideLst>
        <p:guide orient="horz" pos="2227"/>
        <p:guide orient="horz" pos="334"/>
        <p:guide orient="horz" pos="3990"/>
        <p:guide pos="3865"/>
        <p:guide pos="431"/>
        <p:guide pos="72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20" d="100"/>
          <a:sy n="120" d="100"/>
        </p:scale>
        <p:origin x="4962" y="108"/>
      </p:cViewPr>
      <p:guideLst>
        <p:guide orient="horz" pos="2227"/>
        <p:guide orient="horz" pos="334"/>
        <p:guide orient="horz" pos="3990"/>
        <p:guide pos="3865"/>
        <p:guide pos="431"/>
        <p:guide pos="722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10.xml"/><Relationship Id="rId2" Type="http://schemas.openxmlformats.org/officeDocument/2006/relationships/image" Target="../media/image13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4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bldLvl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版式编辑</a:t>
              </a:r>
              <a:endParaRPr lang="zh-CN" altLang="en-US" sz="200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71650" y="2708275"/>
            <a:ext cx="1429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4265" y="3230245"/>
            <a:ext cx="4780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开本是绘本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幅面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规格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大小与尺寸。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74265" y="4051300"/>
            <a:ext cx="6710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幼儿绘本常采用</a:t>
            </a: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16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开、</a:t>
            </a: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开、</a:t>
            </a: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  等形式装订成册。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392410" y="4372610"/>
            <a:ext cx="1381760" cy="183134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270" y="4036695"/>
            <a:ext cx="10479405" cy="1137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870" y="141668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en-US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制作实施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1650" y="2708275"/>
            <a:ext cx="19881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封面与环衬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1650" y="2309495"/>
            <a:ext cx="1960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版式编辑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40280" y="3372485"/>
            <a:ext cx="8514080" cy="1493520"/>
            <a:chOff x="3528" y="5311"/>
            <a:chExt cx="13408" cy="2352"/>
          </a:xfrm>
        </p:grpSpPr>
        <p:sp>
          <p:nvSpPr>
            <p:cNvPr id="7" name="文本框 6"/>
            <p:cNvSpPr txBox="1"/>
            <p:nvPr/>
          </p:nvSpPr>
          <p:spPr>
            <a:xfrm>
              <a:off x="3528" y="5311"/>
              <a:ext cx="1340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封面又称</a:t>
              </a:r>
              <a:r>
                <a:rPr lang="zh-CN" altLang="en-US" sz="2800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封皮</a:t>
              </a:r>
              <a:r>
                <a:rPr lang="zh-CN" altLang="en-US" sz="2000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包在绘本书芯外面，，对绘本起到</a:t>
              </a:r>
              <a:r>
                <a:rPr lang="zh-CN" altLang="en-US" sz="2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保护和装饰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作用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28" y="6357"/>
              <a:ext cx="13373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800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环衬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是封面与书芯之间的衬纸，起</a:t>
              </a:r>
              <a:r>
                <a:rPr lang="zh-CN" altLang="en-US" sz="2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固定与衔接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的作用，分前后两种环衬。</a:t>
              </a:r>
              <a:endPara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270" y="2912745"/>
            <a:ext cx="1131887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91870" y="1400810"/>
            <a:ext cx="2138680" cy="1192530"/>
            <a:chOff x="1562" y="2206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06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56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版式编辑</a:t>
              </a:r>
              <a:endParaRPr lang="zh-CN" altLang="en-US" sz="200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71650" y="2708275"/>
            <a:ext cx="198818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扉页与内页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23465" y="3381375"/>
            <a:ext cx="7548880" cy="1099820"/>
            <a:chOff x="3659" y="5325"/>
            <a:chExt cx="11888" cy="1732"/>
          </a:xfrm>
        </p:grpSpPr>
        <p:sp>
          <p:nvSpPr>
            <p:cNvPr id="6" name="文本框 5"/>
            <p:cNvSpPr txBox="1"/>
            <p:nvPr/>
          </p:nvSpPr>
          <p:spPr>
            <a:xfrm>
              <a:off x="3659" y="5325"/>
              <a:ext cx="11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扉页位于环衬之后、绘本正文之前，可对绘本封面信息进行补充。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59" y="6429"/>
              <a:ext cx="3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内页即正文部分。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6595" y="3841115"/>
            <a:ext cx="5088890" cy="2175510"/>
            <a:chOff x="7097" y="6049"/>
            <a:chExt cx="8014" cy="3426"/>
          </a:xfrm>
        </p:grpSpPr>
        <p:grpSp>
          <p:nvGrpSpPr>
            <p:cNvPr id="25" name="组合 24"/>
            <p:cNvGrpSpPr/>
            <p:nvPr/>
          </p:nvGrpSpPr>
          <p:grpSpPr>
            <a:xfrm>
              <a:off x="7097" y="6049"/>
              <a:ext cx="8014" cy="3426"/>
              <a:chOff x="7097" y="6049"/>
              <a:chExt cx="8014" cy="342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9405" y="6049"/>
                <a:ext cx="3000" cy="1680"/>
                <a:chOff x="9243" y="6841"/>
                <a:chExt cx="3000" cy="168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9243" y="6841"/>
                  <a:ext cx="3000" cy="1680"/>
                </a:xfrm>
                <a:prstGeom prst="ellipse">
                  <a:avLst/>
                </a:prstGeom>
                <a:solidFill>
                  <a:schemeClr val="tx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9959" y="7221"/>
                  <a:ext cx="1568" cy="919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p>
                  <a:r>
                    <a:rPr lang="zh-CN" altLang="en-US" sz="3200" kern="100" dirty="0">
                      <a:solidFill>
                        <a:srgbClr val="6D70C7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+mn-ea"/>
                    </a:rPr>
                    <a:t>内页</a:t>
                  </a:r>
                  <a:endPara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7097" y="7483"/>
                <a:ext cx="8015" cy="1993"/>
                <a:chOff x="7097" y="7483"/>
                <a:chExt cx="8015" cy="1993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7097" y="7796"/>
                  <a:ext cx="3000" cy="1680"/>
                  <a:chOff x="9243" y="6841"/>
                  <a:chExt cx="3000" cy="1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9243" y="6841"/>
                    <a:ext cx="3000" cy="1680"/>
                  </a:xfrm>
                  <a:prstGeom prst="ellipse">
                    <a:avLst/>
                  </a:prstGeom>
                  <a:solidFill>
                    <a:schemeClr val="tx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9651" y="7367"/>
                    <a:ext cx="2185" cy="628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t">
                    <a:spAutoFit/>
                  </a:bodyPr>
                  <a:p>
                    <a:r>
                      <a:rPr lang="zh-CN" altLang="en-US" sz="20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图画</a:t>
                    </a:r>
                    <a:r>
                      <a:rPr lang="en-US" altLang="zh-CN" sz="20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+</a:t>
                    </a:r>
                    <a:r>
                      <a:rPr lang="zh-CN" altLang="en-US" sz="20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文字</a:t>
                    </a:r>
                    <a:endParaRPr lang="zh-CN" altLang="en-US" sz="200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12112" y="7729"/>
                  <a:ext cx="3000" cy="1680"/>
                  <a:chOff x="9243" y="6841"/>
                  <a:chExt cx="3000" cy="1680"/>
                </a:xfrm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9243" y="6841"/>
                    <a:ext cx="3000" cy="1680"/>
                  </a:xfrm>
                  <a:prstGeom prst="ellipse">
                    <a:avLst/>
                  </a:prstGeom>
                  <a:solidFill>
                    <a:schemeClr val="tx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9999" y="7367"/>
                    <a:ext cx="1488" cy="628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t">
                    <a:spAutoFit/>
                  </a:bodyPr>
                  <a:p>
                    <a:r>
                      <a:rPr lang="zh-CN" altLang="en-US" sz="20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纯图画</a:t>
                    </a:r>
                    <a:endParaRPr lang="zh-CN" altLang="en-US" sz="200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20" name="直接箭头连接符 19"/>
                <p:cNvCxnSpPr>
                  <a:stCxn id="9" idx="3"/>
                </p:cNvCxnSpPr>
                <p:nvPr/>
              </p:nvCxnSpPr>
              <p:spPr>
                <a:xfrm flipH="1">
                  <a:off x="9458" y="7483"/>
                  <a:ext cx="386" cy="43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1" name="直接箭头连接符 20"/>
            <p:cNvCxnSpPr>
              <a:stCxn id="9" idx="5"/>
              <a:endCxn id="18" idx="1"/>
            </p:cNvCxnSpPr>
            <p:nvPr/>
          </p:nvCxnSpPr>
          <p:spPr>
            <a:xfrm>
              <a:off x="11966" y="7483"/>
              <a:ext cx="585" cy="4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18970" y="2912745"/>
            <a:ext cx="10163175" cy="1876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011680" cy="1162050"/>
            <a:chOff x="1562" y="2231"/>
            <a:chExt cx="3168" cy="1830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08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1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</a:t>
              </a:r>
              <a:r>
                <a:rPr lang="zh-CN" altLang="en-US" sz="1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版式编辑</a:t>
              </a:r>
              <a:endParaRPr lang="zh-CN" altLang="en-US" sz="180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71650" y="2708275"/>
            <a:ext cx="12261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封底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71650" y="3590290"/>
            <a:ext cx="7374890" cy="1198880"/>
            <a:chOff x="2790" y="5654"/>
            <a:chExt cx="11614" cy="1888"/>
          </a:xfrm>
        </p:grpSpPr>
        <p:sp>
          <p:nvSpPr>
            <p:cNvPr id="6" name="文本框 5"/>
            <p:cNvSpPr txBox="1"/>
            <p:nvPr/>
          </p:nvSpPr>
          <p:spPr>
            <a:xfrm>
              <a:off x="2790" y="5654"/>
              <a:ext cx="116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又称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底封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，是书皮的底面部分，延续、补充封面和书脊。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88" y="6914"/>
              <a:ext cx="78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其右下方位置处常设计书号和定价等信息。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9510" y="2795270"/>
            <a:ext cx="1016317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不仅可以</a:t>
            </a:r>
            <a:r>
              <a:rPr lang="zh-CN" altLang="en-US" sz="32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传达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</a:t>
            </a:r>
            <a:r>
              <a:rPr lang="zh-CN" altLang="en-US" sz="32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情感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渲染氛围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，还是各要素的</a:t>
            </a:r>
            <a:r>
              <a:rPr lang="zh-CN" altLang="en-US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链接体。</a:t>
            </a:r>
            <a:endParaRPr lang="zh-CN" altLang="en-US" sz="32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2.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色彩表现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3985" y="3749040"/>
            <a:ext cx="3277235" cy="1990725"/>
            <a:chOff x="2790" y="5654"/>
            <a:chExt cx="5161" cy="3135"/>
          </a:xfrm>
        </p:grpSpPr>
        <p:sp>
          <p:nvSpPr>
            <p:cNvPr id="6" name="文本框 5"/>
            <p:cNvSpPr txBox="1"/>
            <p:nvPr/>
          </p:nvSpPr>
          <p:spPr>
            <a:xfrm>
              <a:off x="2790" y="5654"/>
              <a:ext cx="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63" y="8161"/>
              <a:ext cx="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59510" y="3903345"/>
            <a:ext cx="105035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·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</a:t>
            </a: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了解幼儿对色彩的认知、欣赏规律，开发、创编符合幼儿审美情趣的绘本作品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9510" y="2644140"/>
            <a:ext cx="9609455" cy="236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·书名与内页文字不同的版面编排设计，给阅读者不同的</a:t>
            </a:r>
            <a:r>
              <a:rPr lang="zh-CN" altLang="en-US" sz="32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观感体验</a:t>
            </a:r>
            <a:endParaRPr lang="zh-CN" altLang="en-US" sz="3200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3.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文字设计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811135" y="6460490"/>
            <a:ext cx="309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algn="just">
              <a:buClrTx/>
              <a:buSzTx/>
              <a:buFontTx/>
              <a:buNone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395220" y="3501390"/>
            <a:ext cx="4979670" cy="2895600"/>
            <a:chOff x="7170" y="5028"/>
            <a:chExt cx="7842" cy="4560"/>
          </a:xfrm>
        </p:grpSpPr>
        <p:grpSp>
          <p:nvGrpSpPr>
            <p:cNvPr id="12" name="组合 11"/>
            <p:cNvGrpSpPr/>
            <p:nvPr/>
          </p:nvGrpSpPr>
          <p:grpSpPr>
            <a:xfrm rot="0">
              <a:off x="7170" y="6168"/>
              <a:ext cx="3082" cy="2280"/>
              <a:chOff x="6871" y="6738"/>
              <a:chExt cx="3082" cy="228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6871" y="6738"/>
                <a:ext cx="3083" cy="2280"/>
              </a:xfrm>
              <a:prstGeom prst="ellipse">
                <a:avLst/>
              </a:prstGeom>
              <a:solidFill>
                <a:schemeClr val="tx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7449" y="7321"/>
                <a:ext cx="2326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4000" kern="1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字体</a:t>
                </a:r>
                <a:r>
                  <a:rPr lang="zh-CN" altLang="en-US" sz="2000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 </a:t>
                </a:r>
                <a:endPara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0">
              <a:off x="11410" y="5028"/>
              <a:ext cx="3602" cy="2280"/>
              <a:chOff x="11410" y="5028"/>
              <a:chExt cx="3602" cy="228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1410" y="5028"/>
                <a:ext cx="3083" cy="2280"/>
              </a:xfrm>
              <a:prstGeom prst="ellipse">
                <a:avLst/>
              </a:prstGeom>
              <a:solidFill>
                <a:schemeClr val="tx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1788" y="5612"/>
                <a:ext cx="322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4000" kern="1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印刷体</a:t>
                </a:r>
                <a:r>
                  <a:rPr lang="zh-CN" altLang="en-US" sz="2000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 </a:t>
                </a:r>
                <a:endPara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0">
              <a:off x="11428" y="7308"/>
              <a:ext cx="3084" cy="2280"/>
              <a:chOff x="11410" y="7449"/>
              <a:chExt cx="3084" cy="228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1410" y="7449"/>
                <a:ext cx="3083" cy="2280"/>
              </a:xfrm>
              <a:prstGeom prst="ellipse">
                <a:avLst/>
              </a:prstGeom>
              <a:solidFill>
                <a:schemeClr val="tx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788" y="8033"/>
                <a:ext cx="2706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4000" kern="1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手写体</a:t>
                </a:r>
                <a:r>
                  <a:rPr lang="zh-CN" altLang="en-US" sz="2000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 </a:t>
                </a:r>
                <a:endPara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7" name="直接箭头连接符 16"/>
            <p:cNvCxnSpPr>
              <a:stCxn id="4" idx="7"/>
              <a:endCxn id="13" idx="2"/>
            </p:cNvCxnSpPr>
            <p:nvPr/>
          </p:nvCxnSpPr>
          <p:spPr>
            <a:xfrm flipV="1">
              <a:off x="9802" y="6168"/>
              <a:ext cx="1608" cy="33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>
              <a:stCxn id="4" idx="5"/>
            </p:cNvCxnSpPr>
            <p:nvPr/>
          </p:nvCxnSpPr>
          <p:spPr>
            <a:xfrm>
              <a:off x="9802" y="8114"/>
              <a:ext cx="1626" cy="3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 descr="图4-2-1 印刷体与手写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0645" y="3594735"/>
            <a:ext cx="3604895" cy="2257425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30550" y="2609215"/>
            <a:ext cx="1224280" cy="956310"/>
            <a:chOff x="3380" y="4209"/>
            <a:chExt cx="1928" cy="1506"/>
          </a:xfrm>
        </p:grpSpPr>
        <p:sp>
          <p:nvSpPr>
            <p:cNvPr id="14" name="椭圆 13"/>
            <p:cNvSpPr/>
            <p:nvPr/>
          </p:nvSpPr>
          <p:spPr>
            <a:xfrm>
              <a:off x="3380" y="4209"/>
              <a:ext cx="1928" cy="150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602" y="4551"/>
              <a:ext cx="1706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具象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4.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形式选择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83560" y="4029710"/>
            <a:ext cx="1316990" cy="956310"/>
            <a:chOff x="2397" y="6196"/>
            <a:chExt cx="2074" cy="1506"/>
          </a:xfrm>
        </p:grpSpPr>
        <p:sp>
          <p:nvSpPr>
            <p:cNvPr id="13" name="椭圆 12"/>
            <p:cNvSpPr/>
            <p:nvPr/>
          </p:nvSpPr>
          <p:spPr>
            <a:xfrm>
              <a:off x="2471" y="6196"/>
              <a:ext cx="1928" cy="150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397" y="6539"/>
              <a:ext cx="20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抽象</a:t>
              </a:r>
              <a:r>
                <a:rPr lang="en-US" altLang="zh-CN" sz="2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80255" y="4029710"/>
            <a:ext cx="613346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抽象是通过符号、色彩、点、线、面、肌理等形式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来表达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主观情绪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意境</a:t>
            </a:r>
            <a:r>
              <a:rPr lang="zh-CN" altLang="en-US" sz="2000">
                <a:solidFill>
                  <a:srgbClr val="6D70C7"/>
                </a:solidFill>
              </a:rPr>
              <a:t>。</a:t>
            </a:r>
            <a:endParaRPr lang="zh-CN" altLang="en-US" sz="2000">
              <a:solidFill>
                <a:srgbClr val="6D70C7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0255" y="2585720"/>
            <a:ext cx="565912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具象是指按照物象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存在的形态、结构、比例关系，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写实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地表现物象的造型、动态、情感等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4.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形式选择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641340" y="5340985"/>
            <a:ext cx="309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algn="just">
              <a:buClrTx/>
              <a:buSzTx/>
              <a:buFontTx/>
              <a:buNone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34360" y="4147820"/>
            <a:ext cx="1224280" cy="956310"/>
            <a:chOff x="4963" y="6532"/>
            <a:chExt cx="1928" cy="1506"/>
          </a:xfrm>
        </p:grpSpPr>
        <p:sp>
          <p:nvSpPr>
            <p:cNvPr id="14" name="椭圆 13"/>
            <p:cNvSpPr/>
            <p:nvPr/>
          </p:nvSpPr>
          <p:spPr>
            <a:xfrm>
              <a:off x="4963" y="6532"/>
              <a:ext cx="1928" cy="150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94" y="6874"/>
              <a:ext cx="146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拟人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30550" y="2790190"/>
            <a:ext cx="1224280" cy="956310"/>
            <a:chOff x="3484" y="4970"/>
            <a:chExt cx="1928" cy="1506"/>
          </a:xfrm>
        </p:grpSpPr>
        <p:sp>
          <p:nvSpPr>
            <p:cNvPr id="20" name="椭圆 19"/>
            <p:cNvSpPr/>
            <p:nvPr/>
          </p:nvSpPr>
          <p:spPr>
            <a:xfrm>
              <a:off x="3484" y="4970"/>
              <a:ext cx="1928" cy="150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41" y="5312"/>
              <a:ext cx="1414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夸张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64380" y="2609215"/>
            <a:ext cx="719455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采用</a:t>
            </a:r>
            <a:r>
              <a:rPr lang="zh-CN" altLang="en-US" sz="2800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夸大、缩小、变异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等手法，对客观事物的典型特征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进行超出实际、突出本质的描绘的视觉表现形式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4380" y="4473575"/>
            <a:ext cx="70986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把事物赋予人的特征，把原本不表现人类动作，、不具有人类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情感的事物人格化。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AppData/Roaming/JisuOffice/ETemp/13908_4728984/image11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6025" y="1416050"/>
            <a:ext cx="3457575" cy="2477135"/>
          </a:xfrm>
          <a:prstGeom prst="rect">
            <a:avLst/>
          </a:prstGeom>
          <a:noFill/>
        </p:spPr>
      </p:pic>
      <p:sp>
        <p:nvSpPr>
          <p:cNvPr id="10" name="文本框 2"/>
          <p:cNvSpPr txBox="1"/>
          <p:nvPr/>
        </p:nvSpPr>
        <p:spPr>
          <a:xfrm>
            <a:off x="991870" y="655320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252980" cy="1192530"/>
            <a:chOff x="991870" y="1416685"/>
            <a:chExt cx="2252980" cy="1192530"/>
          </a:xfrm>
        </p:grpSpPr>
        <p:sp>
          <p:nvSpPr>
            <p:cNvPr id="2" name="文本框 1"/>
            <p:cNvSpPr txBox="1"/>
            <p:nvPr/>
          </p:nvSpPr>
          <p:spPr>
            <a:xfrm>
              <a:off x="991870" y="1416685"/>
              <a:ext cx="2011680" cy="46037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77670" y="2210435"/>
              <a:ext cx="1567180" cy="3987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技法运用</a:t>
              </a:r>
              <a:r>
                <a:rPr lang="en-US" altLang="zh-CN" sz="18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.</a:t>
              </a:r>
              <a:endParaRPr lang="zh-CN" altLang="en-US" sz="1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3985" y="3749040"/>
            <a:ext cx="3277235" cy="1990725"/>
            <a:chOff x="2673985" y="3749040"/>
            <a:chExt cx="3277235" cy="1990725"/>
          </a:xfrm>
        </p:grpSpPr>
        <p:sp>
          <p:nvSpPr>
            <p:cNvPr id="6" name="文本框 5"/>
            <p:cNvSpPr txBox="1"/>
            <p:nvPr/>
          </p:nvSpPr>
          <p:spPr>
            <a:xfrm>
              <a:off x="2673985" y="3749040"/>
              <a:ext cx="309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41340" y="5340985"/>
              <a:ext cx="309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47825" y="3376295"/>
            <a:ext cx="2362200" cy="1143000"/>
            <a:chOff x="1647825" y="3376295"/>
            <a:chExt cx="2362200" cy="1143000"/>
          </a:xfrm>
        </p:grpSpPr>
        <p:sp>
          <p:nvSpPr>
            <p:cNvPr id="4" name="流程图: 可选过程 3"/>
            <p:cNvSpPr/>
            <p:nvPr/>
          </p:nvSpPr>
          <p:spPr>
            <a:xfrm>
              <a:off x="1647825" y="3376295"/>
              <a:ext cx="2362200" cy="1143000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331085" y="3656330"/>
              <a:ext cx="995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</a:rPr>
                <a:t>技法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  <p:sp>
        <p:nvSpPr>
          <p:cNvPr id="13" name="左大括号 12"/>
          <p:cNvSpPr/>
          <p:nvPr/>
        </p:nvSpPr>
        <p:spPr>
          <a:xfrm>
            <a:off x="4230370" y="1789430"/>
            <a:ext cx="381000" cy="43186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916170" y="1416685"/>
            <a:ext cx="2362200" cy="1143000"/>
            <a:chOff x="4916170" y="1416685"/>
            <a:chExt cx="2362200" cy="1143000"/>
          </a:xfrm>
        </p:grpSpPr>
        <p:sp>
          <p:nvSpPr>
            <p:cNvPr id="16" name="流程图: 可选过程 15"/>
            <p:cNvSpPr/>
            <p:nvPr/>
          </p:nvSpPr>
          <p:spPr>
            <a:xfrm>
              <a:off x="4916170" y="1416685"/>
              <a:ext cx="2362200" cy="1143000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64530" y="1696720"/>
              <a:ext cx="995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</a:rPr>
                <a:t>手绘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16805" y="3376295"/>
            <a:ext cx="2362200" cy="1143000"/>
            <a:chOff x="4916805" y="3376295"/>
            <a:chExt cx="2362200" cy="1143000"/>
          </a:xfrm>
        </p:grpSpPr>
        <p:sp>
          <p:nvSpPr>
            <p:cNvPr id="19" name="流程图: 可选过程 18"/>
            <p:cNvSpPr/>
            <p:nvPr/>
          </p:nvSpPr>
          <p:spPr>
            <a:xfrm>
              <a:off x="4916805" y="3376295"/>
              <a:ext cx="2362200" cy="1143000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600065" y="3656330"/>
              <a:ext cx="9956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</a:rPr>
                <a:t>手工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081270" y="5340985"/>
            <a:ext cx="2362200" cy="1143000"/>
            <a:chOff x="5081270" y="5340985"/>
            <a:chExt cx="2362200" cy="1143000"/>
          </a:xfrm>
        </p:grpSpPr>
        <p:sp>
          <p:nvSpPr>
            <p:cNvPr id="22" name="流程图: 可选过程 21"/>
            <p:cNvSpPr/>
            <p:nvPr/>
          </p:nvSpPr>
          <p:spPr>
            <a:xfrm>
              <a:off x="5081270" y="5340985"/>
              <a:ext cx="2362200" cy="1143000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58130" y="5621020"/>
              <a:ext cx="1808480" cy="583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>
                  <a:solidFill>
                    <a:srgbClr val="FF0000"/>
                  </a:solidFill>
                </a:rPr>
                <a:t>电脑美术</a:t>
              </a:r>
              <a:endParaRPr lang="zh-CN" altLang="en-US" sz="320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43470" y="2019300"/>
            <a:ext cx="3194050" cy="1959610"/>
            <a:chOff x="7443470" y="2019300"/>
            <a:chExt cx="3194050" cy="1959610"/>
          </a:xfrm>
        </p:grpSpPr>
        <p:sp>
          <p:nvSpPr>
            <p:cNvPr id="24" name="云形标注 23"/>
            <p:cNvSpPr/>
            <p:nvPr/>
          </p:nvSpPr>
          <p:spPr>
            <a:xfrm>
              <a:off x="7443470" y="2019300"/>
              <a:ext cx="3194050" cy="1959610"/>
            </a:xfrm>
            <a:prstGeom prst="cloudCallou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950200" y="2676525"/>
              <a:ext cx="2687320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rgbClr val="FF0000"/>
                  </a:solidFill>
                </a:rPr>
                <a:t>合理选材、因艺选材、因材施艺。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</p:grpSp>
      <p:pic>
        <p:nvPicPr>
          <p:cNvPr id="27" name="图片 26" descr="C:/Users/Administrator/AppData/Roaming/JisuOffice/ETemp/13908_4728984/image14.jpe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65390" y="2676525"/>
            <a:ext cx="3458210" cy="2399030"/>
          </a:xfrm>
          <a:prstGeom prst="rect">
            <a:avLst/>
          </a:prstGeom>
          <a:noFill/>
        </p:spPr>
      </p:pic>
      <p:grpSp>
        <p:nvGrpSpPr>
          <p:cNvPr id="30" name="组合 29"/>
          <p:cNvGrpSpPr/>
          <p:nvPr/>
        </p:nvGrpSpPr>
        <p:grpSpPr>
          <a:xfrm>
            <a:off x="7565390" y="3501390"/>
            <a:ext cx="3963670" cy="2119630"/>
            <a:chOff x="7565390" y="3501390"/>
            <a:chExt cx="3963670" cy="2119630"/>
          </a:xfrm>
        </p:grpSpPr>
        <p:sp>
          <p:nvSpPr>
            <p:cNvPr id="28" name="云形标注 27"/>
            <p:cNvSpPr/>
            <p:nvPr/>
          </p:nvSpPr>
          <p:spPr>
            <a:xfrm>
              <a:off x="7565390" y="3501390"/>
              <a:ext cx="3964940" cy="2120265"/>
            </a:xfrm>
            <a:prstGeom prst="cloud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>
              <a:noAutofit/>
            </a:bodyPr>
            <a:lstStyle/>
            <a:p>
              <a:pPr marL="0" indent="0" algn="ctr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latin typeface="Rockwell" panose="02060603020205020403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089265" y="3978910"/>
              <a:ext cx="3232785" cy="92265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Computer Graphics </a:t>
              </a:r>
              <a:r>
                <a:rPr lang="zh-CN" altLang="en-US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、</a:t>
              </a:r>
              <a:r>
                <a:rPr lang="en-US" altLang="zh-CN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Photoshop</a:t>
              </a:r>
              <a:r>
                <a:rPr lang="zh-CN" altLang="en-US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、</a:t>
              </a:r>
              <a:r>
                <a:rPr lang="en-US" altLang="zh-CN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After effects</a:t>
              </a:r>
              <a:r>
                <a:rPr lang="zh-CN" altLang="en-US" sz="1800">
                  <a:solidFill>
                    <a:srgbClr val="FF0000"/>
                  </a:solidFill>
                  <a:latin typeface="Rockwell" panose="02060603020205020403" pitchFamily="18" charset="0"/>
                  <a:ea typeface="宋体" panose="02010600030101010101" pitchFamily="2" charset="-122"/>
                  <a:cs typeface="+mn-cs"/>
                </a:rPr>
                <a:t>等绘图处理软件</a:t>
              </a:r>
              <a:endParaRPr lang="ko-KR" altLang="en-US" sz="1800">
                <a:solidFill>
                  <a:srgbClr val="FF0000"/>
                </a:solidFill>
                <a:latin typeface="Rockwell" panose="020606030202050204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9510" y="2795270"/>
            <a:ext cx="104159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册本装订是将设计、制作完成的封面、内页、封底等按先后顺序装订成册，方便阅读，易于保存。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91870" y="1416685"/>
            <a:ext cx="2138680" cy="1192530"/>
            <a:chOff x="1562" y="2231"/>
            <a:chExt cx="3368" cy="1878"/>
          </a:xfrm>
        </p:grpSpPr>
        <p:sp>
          <p:nvSpPr>
            <p:cNvPr id="2" name="文本框 1"/>
            <p:cNvSpPr txBox="1"/>
            <p:nvPr/>
          </p:nvSpPr>
          <p:spPr>
            <a:xfrm>
              <a:off x="1562" y="2231"/>
              <a:ext cx="316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四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制作实施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2" y="3481"/>
              <a:ext cx="22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6.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册本装订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73985" y="3749040"/>
            <a:ext cx="3277235" cy="1990725"/>
            <a:chOff x="2790" y="5654"/>
            <a:chExt cx="5161" cy="3135"/>
          </a:xfrm>
        </p:grpSpPr>
        <p:sp>
          <p:nvSpPr>
            <p:cNvPr id="6" name="文本框 5"/>
            <p:cNvSpPr txBox="1"/>
            <p:nvPr/>
          </p:nvSpPr>
          <p:spPr>
            <a:xfrm>
              <a:off x="2790" y="5654"/>
              <a:ext cx="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</a:t>
              </a: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63" y="8161"/>
              <a:ext cx="488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marL="0" algn="just">
                <a:buClrTx/>
                <a:buSzTx/>
                <a:buFontTx/>
                <a:buNone/>
              </a:pPr>
              <a:endPara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77715" y="3852545"/>
            <a:ext cx="2626360" cy="757555"/>
            <a:chOff x="7209" y="6067"/>
            <a:chExt cx="4136" cy="1193"/>
          </a:xfrm>
        </p:grpSpPr>
        <p:sp>
          <p:nvSpPr>
            <p:cNvPr id="4" name="流程图: 联系 3"/>
            <p:cNvSpPr/>
            <p:nvPr/>
          </p:nvSpPr>
          <p:spPr>
            <a:xfrm>
              <a:off x="7209" y="6067"/>
              <a:ext cx="4136" cy="1193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53" y="6204"/>
              <a:ext cx="2860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 b="1">
                  <a:solidFill>
                    <a:srgbClr val="FF0000"/>
                  </a:solidFill>
                </a:rPr>
                <a:t>装订形式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04075" y="3852545"/>
            <a:ext cx="3575685" cy="756920"/>
            <a:chOff x="11345" y="6067"/>
            <a:chExt cx="5631" cy="1192"/>
          </a:xfrm>
        </p:grpSpPr>
        <p:grpSp>
          <p:nvGrpSpPr>
            <p:cNvPr id="14" name="组合 13"/>
            <p:cNvGrpSpPr/>
            <p:nvPr/>
          </p:nvGrpSpPr>
          <p:grpSpPr>
            <a:xfrm>
              <a:off x="12840" y="6067"/>
              <a:ext cx="4136" cy="1193"/>
              <a:chOff x="7209" y="6067"/>
              <a:chExt cx="4136" cy="1193"/>
            </a:xfrm>
          </p:grpSpPr>
          <p:sp>
            <p:nvSpPr>
              <p:cNvPr id="15" name="流程图: 联系 14"/>
              <p:cNvSpPr/>
              <p:nvPr/>
            </p:nvSpPr>
            <p:spPr>
              <a:xfrm>
                <a:off x="7209" y="6067"/>
                <a:ext cx="4136" cy="1193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493" y="6204"/>
                <a:ext cx="156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rgbClr val="FF0000"/>
                    </a:solidFill>
                  </a:rPr>
                  <a:t>圈订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2" name="直接箭头连接符 31"/>
            <p:cNvCxnSpPr>
              <a:stCxn id="4" idx="6"/>
            </p:cNvCxnSpPr>
            <p:nvPr/>
          </p:nvCxnSpPr>
          <p:spPr>
            <a:xfrm flipV="1">
              <a:off x="11345" y="6601"/>
              <a:ext cx="1258" cy="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090930" y="3852545"/>
            <a:ext cx="3486785" cy="756920"/>
            <a:chOff x="1718" y="6067"/>
            <a:chExt cx="5491" cy="1192"/>
          </a:xfrm>
        </p:grpSpPr>
        <p:grpSp>
          <p:nvGrpSpPr>
            <p:cNvPr id="26" name="组合 25"/>
            <p:cNvGrpSpPr/>
            <p:nvPr/>
          </p:nvGrpSpPr>
          <p:grpSpPr>
            <a:xfrm>
              <a:off x="1718" y="6067"/>
              <a:ext cx="4136" cy="1193"/>
              <a:chOff x="7209" y="6067"/>
              <a:chExt cx="4136" cy="1193"/>
            </a:xfrm>
          </p:grpSpPr>
          <p:sp>
            <p:nvSpPr>
              <p:cNvPr id="27" name="流程图: 联系 26"/>
              <p:cNvSpPr/>
              <p:nvPr/>
            </p:nvSpPr>
            <p:spPr>
              <a:xfrm>
                <a:off x="7209" y="6067"/>
                <a:ext cx="4136" cy="1193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852" y="6204"/>
                <a:ext cx="220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rgbClr val="FF0000"/>
                    </a:solidFill>
                  </a:rPr>
                  <a:t>骑马钉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4" name="直接箭头连接符 33"/>
            <p:cNvCxnSpPr>
              <a:stCxn id="4" idx="2"/>
            </p:cNvCxnSpPr>
            <p:nvPr/>
          </p:nvCxnSpPr>
          <p:spPr>
            <a:xfrm flipH="1" flipV="1">
              <a:off x="6003" y="6601"/>
              <a:ext cx="1206" cy="6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844040" y="4496435"/>
            <a:ext cx="3187065" cy="1084580"/>
            <a:chOff x="2904" y="7081"/>
            <a:chExt cx="5019" cy="1708"/>
          </a:xfrm>
        </p:grpSpPr>
        <p:grpSp>
          <p:nvGrpSpPr>
            <p:cNvPr id="23" name="组合 22"/>
            <p:cNvGrpSpPr/>
            <p:nvPr/>
          </p:nvGrpSpPr>
          <p:grpSpPr>
            <a:xfrm>
              <a:off x="2904" y="7597"/>
              <a:ext cx="4136" cy="1193"/>
              <a:chOff x="7209" y="6067"/>
              <a:chExt cx="4136" cy="1193"/>
            </a:xfrm>
          </p:grpSpPr>
          <p:sp>
            <p:nvSpPr>
              <p:cNvPr id="24" name="流程图: 联系 23"/>
              <p:cNvSpPr/>
              <p:nvPr/>
            </p:nvSpPr>
            <p:spPr>
              <a:xfrm>
                <a:off x="7209" y="6067"/>
                <a:ext cx="4136" cy="1193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172" y="6341"/>
                <a:ext cx="156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rgbClr val="FF0000"/>
                    </a:solidFill>
                  </a:rPr>
                  <a:t>平订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5" name="直接箭头连接符 34"/>
            <p:cNvCxnSpPr/>
            <p:nvPr/>
          </p:nvCxnSpPr>
          <p:spPr>
            <a:xfrm flipH="1">
              <a:off x="6723" y="7081"/>
              <a:ext cx="1200" cy="72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6681470" y="4545330"/>
            <a:ext cx="3481070" cy="1019810"/>
            <a:chOff x="10522" y="7158"/>
            <a:chExt cx="5482" cy="1606"/>
          </a:xfrm>
        </p:grpSpPr>
        <p:grpSp>
          <p:nvGrpSpPr>
            <p:cNvPr id="17" name="组合 16"/>
            <p:cNvGrpSpPr/>
            <p:nvPr/>
          </p:nvGrpSpPr>
          <p:grpSpPr>
            <a:xfrm>
              <a:off x="11868" y="7572"/>
              <a:ext cx="4136" cy="1193"/>
              <a:chOff x="7209" y="6067"/>
              <a:chExt cx="4136" cy="1193"/>
            </a:xfrm>
          </p:grpSpPr>
          <p:sp>
            <p:nvSpPr>
              <p:cNvPr id="18" name="流程图: 联系 17"/>
              <p:cNvSpPr/>
              <p:nvPr/>
            </p:nvSpPr>
            <p:spPr>
              <a:xfrm>
                <a:off x="7209" y="6067"/>
                <a:ext cx="4136" cy="1193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493" y="6204"/>
                <a:ext cx="156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rgbClr val="FF0000"/>
                    </a:solidFill>
                  </a:rPr>
                  <a:t>线订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6" name="直接箭头连接符 35"/>
            <p:cNvCxnSpPr/>
            <p:nvPr/>
          </p:nvCxnSpPr>
          <p:spPr>
            <a:xfrm>
              <a:off x="10522" y="7158"/>
              <a:ext cx="1361" cy="7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561840" y="4610100"/>
            <a:ext cx="2626360" cy="1487805"/>
            <a:chOff x="7184" y="7260"/>
            <a:chExt cx="4136" cy="2343"/>
          </a:xfrm>
        </p:grpSpPr>
        <p:grpSp>
          <p:nvGrpSpPr>
            <p:cNvPr id="20" name="组合 19"/>
            <p:cNvGrpSpPr/>
            <p:nvPr/>
          </p:nvGrpSpPr>
          <p:grpSpPr>
            <a:xfrm>
              <a:off x="7184" y="8411"/>
              <a:ext cx="4136" cy="1193"/>
              <a:chOff x="7209" y="6067"/>
              <a:chExt cx="4136" cy="1193"/>
            </a:xfrm>
          </p:grpSpPr>
          <p:sp>
            <p:nvSpPr>
              <p:cNvPr id="21" name="流程图: 联系 20"/>
              <p:cNvSpPr/>
              <p:nvPr/>
            </p:nvSpPr>
            <p:spPr>
              <a:xfrm>
                <a:off x="7209" y="6067"/>
                <a:ext cx="4136" cy="1193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492" y="6204"/>
                <a:ext cx="156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rgbClr val="FF0000"/>
                    </a:solidFill>
                  </a:rPr>
                  <a:t>胶钉</a:t>
                </a:r>
                <a:endParaRPr lang="zh-CN" altLang="en-US" sz="32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7" name="直接箭头连接符 36"/>
            <p:cNvCxnSpPr/>
            <p:nvPr/>
          </p:nvCxnSpPr>
          <p:spPr>
            <a:xfrm flipH="1">
              <a:off x="9218" y="7260"/>
              <a:ext cx="34" cy="102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281647" cy="4335474"/>
            <a:chOff x="1296651" y="1282759"/>
            <a:chExt cx="10279268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279268" cy="4334471"/>
              <a:chOff x="578870" y="1338194"/>
              <a:chExt cx="1028194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281944" cy="4335600"/>
                <a:chOff x="1829340" y="1338194"/>
                <a:chExt cx="1028194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chemeClr val="bg2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829340" y="3106282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42" y="6249194"/>
            <a:ext cx="2133600" cy="3067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</a:t>
            </a:r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：杨延虎</a:t>
            </a:r>
            <a:endParaRPr lang="en-US" altLang="zh-CN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91540" y="1154430"/>
            <a:ext cx="5756275" cy="4913630"/>
            <a:chOff x="891540" y="1154430"/>
            <a:chExt cx="5756275" cy="4913630"/>
          </a:xfrm>
        </p:grpSpPr>
        <p:grpSp>
          <p:nvGrpSpPr>
            <p:cNvPr id="16" name="组合 15"/>
            <p:cNvGrpSpPr/>
            <p:nvPr/>
          </p:nvGrpSpPr>
          <p:grpSpPr>
            <a:xfrm>
              <a:off x="4900930" y="1154430"/>
              <a:ext cx="1746250" cy="4913630"/>
              <a:chOff x="4900930" y="1154430"/>
              <a:chExt cx="1746250" cy="4913630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5247005" y="1154430"/>
                <a:ext cx="1400810" cy="491363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/>
                <a:r>
                  <a:rPr lang="zh-CN" altLang="en-US" sz="4400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第四章</a:t>
                </a:r>
                <a:endParaRPr lang="en-US" altLang="zh-CN" sz="4400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400"/>
                <a:r>
                  <a:rPr lang="zh-CN" altLang="en-US" sz="3600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幼儿绘本开发与实例</a:t>
                </a:r>
                <a:endParaRPr lang="en-US" altLang="zh-CN" sz="3600" b="1" spc="600" dirty="0">
                  <a:ln w="28575"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900930" y="2997835"/>
                <a:ext cx="345440" cy="29413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890905" y="1981835"/>
              <a:ext cx="3875405" cy="2911475"/>
            </a:xfrm>
            <a:prstGeom prst="rect">
              <a:avLst/>
            </a:prstGeom>
          </p:spPr>
          <p:txBody>
            <a:bodyPr vert="eaVert" wrap="square" lIns="91440" tIns="45720" rIns="91440" bIns="45720" numCol="1" anchor="t">
              <a:spAutoFit/>
            </a:bodyPr>
            <a:lstStyle/>
            <a:p>
              <a:pPr marL="0" indent="0" algn="just" defTabSz="914400" fontAlgn="base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00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通过前面章节的学习，你是否已经迫不及待想制作一本属于自己的幼儿绘本？本章通过对幼儿绘本开发基础、幼儿绘本开发流程及学生小组合作开发幼儿绘本案例的介绍，让你理解、掌握如何自主开发幼儿绘本，以满足专业学习和职后岗位的需求。</a:t>
              </a:r>
              <a:endParaRPr lang="ko-KR" altLang="en-US" sz="200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79590" y="1598930"/>
            <a:ext cx="4911090" cy="3465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1870" y="655320"/>
            <a:ext cx="68580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幼儿绘本开发的基本流程</a:t>
            </a:r>
            <a:endParaRPr lang="en-US" altLang="zh-CN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724025"/>
            <a:ext cx="73977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一、确定主题</a:t>
            </a:r>
            <a:endParaRPr lang="en-US" altLang="zh-CN" sz="22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tabLst>
                <a:tab pos="266700" algn="l"/>
              </a:tabLst>
            </a:pP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2100" y="2374900"/>
            <a:ext cx="323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深入细致的前期研学工作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1193800" y="2942590"/>
            <a:ext cx="98082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初步确定绘本的阅读需求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en-US" altLang="zh-CN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193800" y="3589020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·明确幼儿的喜好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193800" y="436181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·遴选最有价值的主题</a:t>
            </a:r>
            <a:r>
              <a:rPr lang="zh-CN" altLang="en-US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859780" y="2279650"/>
            <a:ext cx="5339715" cy="1418590"/>
            <a:chOff x="5859780" y="2279650"/>
            <a:chExt cx="5339715" cy="1418590"/>
          </a:xfrm>
        </p:grpSpPr>
        <p:sp>
          <p:nvSpPr>
            <p:cNvPr id="4" name="文本框 3"/>
            <p:cNvSpPr txBox="1"/>
            <p:nvPr/>
          </p:nvSpPr>
          <p:spPr>
            <a:xfrm>
              <a:off x="6556375" y="2577465"/>
              <a:ext cx="3858895" cy="70739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>
              <a:spAutoFit/>
            </a:bodyPr>
            <a:lstStyle/>
            <a:p>
              <a:pPr marL="0" indent="0" algn="l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00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绘本开本、结构、封面及整体装帧风格等</a:t>
              </a:r>
              <a:endParaRPr lang="ko-KR" altLang="en-US" sz="200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云形标注 8"/>
            <p:cNvSpPr/>
            <p:nvPr/>
          </p:nvSpPr>
          <p:spPr>
            <a:xfrm>
              <a:off x="5859780" y="2279650"/>
              <a:ext cx="5339715" cy="1418590"/>
            </a:xfrm>
            <a:prstGeom prst="cloud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861820"/>
            <a:ext cx="7397750" cy="172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一、确定主题</a:t>
            </a:r>
            <a:endParaRPr lang="zh-CN" altLang="en-US" sz="2200"/>
          </a:p>
          <a:p>
            <a:pPr>
              <a:tabLst>
                <a:tab pos="266700" algn="l"/>
              </a:tabLst>
            </a:pPr>
            <a:endParaRPr lang="en-US" altLang="zh-CN" sz="22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tabLst>
                <a:tab pos="266700" algn="l"/>
              </a:tabLst>
            </a:pP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5600" y="2369185"/>
            <a:ext cx="1452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2.确定内容</a:t>
            </a:r>
            <a:endParaRPr lang="zh-CN" altLang="en-US" sz="2000"/>
          </a:p>
          <a:p>
            <a:pPr algn="just"/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1193165" y="2942590"/>
            <a:ext cx="98082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宏观上进行整体规划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en-US" altLang="zh-CN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1193483" y="375031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明确绘本开发、制作的定位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5905" y="1524000"/>
            <a:ext cx="5339080" cy="1418590"/>
            <a:chOff x="6403" y="2400"/>
            <a:chExt cx="8408" cy="2234"/>
          </a:xfrm>
        </p:grpSpPr>
        <p:sp>
          <p:nvSpPr>
            <p:cNvPr id="9" name="文本框 8"/>
            <p:cNvSpPr txBox="1"/>
            <p:nvPr/>
          </p:nvSpPr>
          <p:spPr>
            <a:xfrm>
              <a:off x="7407" y="2960"/>
              <a:ext cx="640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000">
                  <a:solidFill>
                    <a:srgbClr val="6D70C7"/>
                  </a:solidFill>
                </a:rPr>
                <a:t>对开发目的、创编主题、阅读对象、题材样式等进行详细的梳理</a:t>
              </a:r>
              <a:endParaRPr lang="zh-CN" altLang="en-US" sz="2000">
                <a:solidFill>
                  <a:srgbClr val="6D70C7"/>
                </a:solidFill>
              </a:endParaRPr>
            </a:p>
          </p:txBody>
        </p:sp>
        <p:sp>
          <p:nvSpPr>
            <p:cNvPr id="4" name="云形标注 3"/>
            <p:cNvSpPr/>
            <p:nvPr/>
          </p:nvSpPr>
          <p:spPr>
            <a:xfrm>
              <a:off x="6403" y="2400"/>
              <a:ext cx="8409" cy="2234"/>
            </a:xfrm>
            <a:prstGeom prst="cloud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8235" y="1344930"/>
            <a:ext cx="943229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组建团队</a:t>
            </a:r>
            <a:r>
              <a:rPr lang="zh-CN" altLang="en-US" sz="24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4965" y="2299335"/>
            <a:ext cx="2341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组建团队的优势</a:t>
            </a:r>
            <a:endParaRPr lang="zh-CN" altLang="en-US" sz="2000"/>
          </a:p>
        </p:txBody>
      </p:sp>
      <p:grpSp>
        <p:nvGrpSpPr>
          <p:cNvPr id="6" name="组合 5"/>
          <p:cNvGrpSpPr/>
          <p:nvPr/>
        </p:nvGrpSpPr>
        <p:grpSpPr>
          <a:xfrm>
            <a:off x="2167890" y="2891155"/>
            <a:ext cx="7689850" cy="2650490"/>
            <a:chOff x="3414" y="4553"/>
            <a:chExt cx="12110" cy="4174"/>
          </a:xfrm>
        </p:grpSpPr>
        <p:sp>
          <p:nvSpPr>
            <p:cNvPr id="3" name="文本框 2"/>
            <p:cNvSpPr txBox="1"/>
            <p:nvPr/>
          </p:nvSpPr>
          <p:spPr>
            <a:xfrm>
              <a:off x="3414" y="4553"/>
              <a:ext cx="12111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明确各阶段的工作目标、标准条件、任务分配</a:t>
              </a:r>
              <a:r>
                <a:rPr lang="en-US" altLang="zh-CN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40" y="6229"/>
              <a:ext cx="7044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发挥团队成员的专业特长</a:t>
              </a:r>
              <a:endParaRPr lang="zh-CN" altLang="en-US" sz="2800" b="1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14" y="7905"/>
              <a:ext cx="7044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有效解决遇到的各种问题</a:t>
              </a:r>
              <a:endParaRPr lang="zh-CN" altLang="en-US" sz="2800" b="1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1870" y="655320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512570"/>
            <a:ext cx="9432290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</a:t>
            </a:r>
            <a:r>
              <a:rPr lang="en-US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组建团队</a:t>
            </a:r>
            <a:r>
              <a:rPr lang="zh-CN" altLang="en-US" sz="24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000" kern="100" dirty="0">
                <a:solidFill>
                  <a:schemeClr val="bg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团队成员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zh-CN" altLang="en-US" sz="2000" kern="100" dirty="0">
              <a:solidFill>
                <a:srgbClr val="6D70C7"/>
              </a:solidFill>
              <a:latin typeface="Calibri" panose="020F0502020204030204" pitchFamily="34" charset="0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398770" y="2841625"/>
            <a:ext cx="2628265" cy="1988185"/>
            <a:chOff x="5398770" y="2841625"/>
            <a:chExt cx="2628265" cy="1988185"/>
          </a:xfrm>
        </p:grpSpPr>
        <p:sp>
          <p:nvSpPr>
            <p:cNvPr id="16" name="流程图: 联系 15"/>
            <p:cNvSpPr/>
            <p:nvPr/>
          </p:nvSpPr>
          <p:spPr>
            <a:xfrm>
              <a:off x="5398770" y="2841625"/>
              <a:ext cx="2362200" cy="1988185"/>
            </a:xfrm>
            <a:prstGeom prst="flowChartConnec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810885" y="3239135"/>
              <a:ext cx="2216150" cy="9531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chemeClr val="bg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团队成员</a:t>
              </a:r>
              <a:endParaRPr lang="zh-CN" altLang="en-US" sz="2800" b="1" kern="100" dirty="0">
                <a:solidFill>
                  <a:schemeClr val="bg1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2800" b="1" kern="100" dirty="0">
                  <a:solidFill>
                    <a:schemeClr val="bg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准入标准</a:t>
              </a:r>
              <a:r>
                <a:rPr lang="en-US" altLang="zh-CN" kern="100" dirty="0">
                  <a:solidFill>
                    <a:schemeClr val="bg1">
                      <a:lumMod val="60000"/>
                      <a:lumOff val="4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kern="1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en-US" altLang="zh-CN" kern="1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80425" y="3366135"/>
            <a:ext cx="2717165" cy="1021080"/>
            <a:chOff x="8480425" y="3366135"/>
            <a:chExt cx="2717165" cy="1021080"/>
          </a:xfrm>
        </p:grpSpPr>
        <p:sp>
          <p:nvSpPr>
            <p:cNvPr id="9" name="文本框 8"/>
            <p:cNvSpPr txBox="1"/>
            <p:nvPr/>
          </p:nvSpPr>
          <p:spPr>
            <a:xfrm>
              <a:off x="8726805" y="3596005"/>
              <a:ext cx="2327910" cy="52768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独立创新能力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 rot="5400000">
              <a:off x="9328150" y="2518410"/>
              <a:ext cx="1021080" cy="2717165"/>
            </a:xfrm>
            <a:prstGeom prst="wedgeRoundRect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26050" y="1692275"/>
            <a:ext cx="2896235" cy="810260"/>
            <a:chOff x="5226050" y="1692275"/>
            <a:chExt cx="2896235" cy="810260"/>
          </a:xfrm>
        </p:grpSpPr>
        <p:sp>
          <p:nvSpPr>
            <p:cNvPr id="4" name="文本框 3"/>
            <p:cNvSpPr txBox="1"/>
            <p:nvPr/>
          </p:nvSpPr>
          <p:spPr>
            <a:xfrm>
              <a:off x="5436235" y="1832610"/>
              <a:ext cx="2685415" cy="46164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b="1" kern="100" dirty="0">
                  <a:solidFill>
                    <a:srgbClr val="6D70C7"/>
                  </a:solidFill>
                  <a:latin typeface="Calibri" panose="020F0502020204030204" pitchFamily="34" charset="0"/>
                  <a:ea typeface="楷体" panose="02010609060101010101" pitchFamily="49" charset="-122"/>
                  <a:sym typeface="+mn-ea"/>
                </a:rPr>
                <a:t>有较强团队意识</a:t>
              </a:r>
              <a:endParaRPr lang="zh-CN" altLang="en-US" sz="2800" b="1"/>
            </a:p>
          </p:txBody>
        </p:sp>
        <p:sp>
          <p:nvSpPr>
            <p:cNvPr id="14" name="圆角矩形标注 13"/>
            <p:cNvSpPr/>
            <p:nvPr/>
          </p:nvSpPr>
          <p:spPr>
            <a:xfrm>
              <a:off x="5226050" y="1692275"/>
              <a:ext cx="2896870" cy="810895"/>
            </a:xfrm>
            <a:prstGeom prst="wedgeRoundRect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>
              <a:noAutofit/>
            </a:bodyPr>
            <a:lstStyle/>
            <a:p>
              <a:pPr marL="0" indent="0" algn="ctr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latin typeface="Rockwell" panose="020606030202050204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930" y="3348355"/>
            <a:ext cx="3617595" cy="1043940"/>
            <a:chOff x="1090930" y="3348355"/>
            <a:chExt cx="3617595" cy="1043940"/>
          </a:xfrm>
        </p:grpSpPr>
        <p:sp>
          <p:nvSpPr>
            <p:cNvPr id="11" name="文本框 10"/>
            <p:cNvSpPr txBox="1"/>
            <p:nvPr/>
          </p:nvSpPr>
          <p:spPr>
            <a:xfrm>
              <a:off x="1090930" y="3439160"/>
              <a:ext cx="3400425" cy="95313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专业知识和技能水平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优势互补</a:t>
              </a:r>
              <a:endParaRPr lang="zh-CN" altLang="en-US" sz="2800" b="1"/>
            </a:p>
          </p:txBody>
        </p:sp>
        <p:sp>
          <p:nvSpPr>
            <p:cNvPr id="15" name="圆角矩形标注 14"/>
            <p:cNvSpPr/>
            <p:nvPr/>
          </p:nvSpPr>
          <p:spPr>
            <a:xfrm rot="5400000" flipV="1">
              <a:off x="2395855" y="2043430"/>
              <a:ext cx="1007745" cy="3618230"/>
            </a:xfrm>
            <a:prstGeom prst="wedgeRoundRect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>
              <a:noAutofit/>
            </a:bodyPr>
            <a:lstStyle/>
            <a:p>
              <a:pPr marL="0" indent="0" algn="ctr" defTabSz="508000" fontAlgn="base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800">
                <a:latin typeface="Rockwell" panose="02060603020205020403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1870" y="1454150"/>
            <a:ext cx="9432290" cy="2122170"/>
            <a:chOff x="1562" y="2290"/>
            <a:chExt cx="14854" cy="3342"/>
          </a:xfrm>
        </p:grpSpPr>
        <p:sp>
          <p:nvSpPr>
            <p:cNvPr id="8" name="矩形 7"/>
            <p:cNvSpPr/>
            <p:nvPr/>
          </p:nvSpPr>
          <p:spPr>
            <a:xfrm>
              <a:off x="1562" y="2290"/>
              <a:ext cx="14854" cy="3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</a:t>
              </a:r>
              <a:r>
                <a:rPr lang="en-US" altLang="zh-CN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sz="2400" kern="100" dirty="0">
                  <a:solidFill>
                    <a:srgbClr val="6D70C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整理素材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l">
                <a:buClrTx/>
                <a:buSzTx/>
                <a:buFontTx/>
                <a:tabLst>
                  <a:tab pos="266700" algn="l"/>
                </a:tabLst>
              </a:pP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0" algn="just">
                <a:buClrTx/>
                <a:buSzTx/>
                <a:buFontTx/>
                <a:buNone/>
              </a:pPr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 </a:t>
              </a: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marL="0" algn="just">
                <a:buClrTx/>
                <a:buSzTx/>
                <a:buFontTx/>
                <a:buNone/>
              </a:pPr>
              <a:endPara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/>
              <a:endParaRPr lang="zh-CN" altLang="en-US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077" y="3814"/>
              <a:ext cx="24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收集素材</a:t>
              </a:r>
              <a:endParaRPr lang="zh-CN" altLang="en-US" sz="20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27530" y="2820670"/>
            <a:ext cx="75126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素材主要包括与开发主题相关的图片、文字</a:t>
            </a: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26840" y="3342640"/>
            <a:ext cx="2771775" cy="990600"/>
            <a:chOff x="2643" y="5161"/>
            <a:chExt cx="4920" cy="1560"/>
          </a:xfrm>
          <a:solidFill>
            <a:schemeClr val="tx1"/>
          </a:solidFill>
        </p:grpSpPr>
        <p:sp>
          <p:nvSpPr>
            <p:cNvPr id="20" name="流程图: 可选过程 19"/>
            <p:cNvSpPr/>
            <p:nvPr/>
          </p:nvSpPr>
          <p:spPr>
            <a:xfrm>
              <a:off x="2643" y="5161"/>
              <a:ext cx="4920" cy="1560"/>
            </a:xfrm>
            <a:prstGeom prst="flowChartAlternateProcess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77" y="5530"/>
              <a:ext cx="4168" cy="822"/>
            </a:xfrm>
            <a:prstGeom prst="rect">
              <a:avLst/>
            </a:prstGeom>
            <a:solidFill>
              <a:schemeClr val="tx2">
                <a:lumMod val="90000"/>
              </a:schemeClr>
            </a:solidFill>
          </p:spPr>
          <p:txBody>
            <a:bodyPr wrap="square" rtlCol="0" anchor="t">
              <a:spAutoFit/>
            </a:bodyPr>
            <a:p>
              <a:pPr marL="0" algn="just">
                <a:buClrTx/>
                <a:buSzTx/>
                <a:buFontTx/>
                <a:buNone/>
              </a:pP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素材收集方法</a:t>
              </a:r>
              <a:endParaRPr lang="zh-CN" altLang="en-US" sz="28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28875" y="4525010"/>
            <a:ext cx="6428105" cy="784225"/>
            <a:chOff x="3825" y="7126"/>
            <a:chExt cx="10123" cy="1235"/>
          </a:xfrm>
        </p:grpSpPr>
        <p:grpSp>
          <p:nvGrpSpPr>
            <p:cNvPr id="22" name="组合 21"/>
            <p:cNvGrpSpPr/>
            <p:nvPr/>
          </p:nvGrpSpPr>
          <p:grpSpPr>
            <a:xfrm>
              <a:off x="10242" y="7127"/>
              <a:ext cx="3706" cy="1234"/>
              <a:chOff x="10242" y="7127"/>
              <a:chExt cx="3706" cy="1234"/>
            </a:xfrm>
          </p:grpSpPr>
          <p:sp>
            <p:nvSpPr>
              <p:cNvPr id="18" name="圆角矩形标注 17"/>
              <p:cNvSpPr/>
              <p:nvPr/>
            </p:nvSpPr>
            <p:spPr>
              <a:xfrm flipV="1">
                <a:off x="10242" y="7127"/>
                <a:ext cx="3472" cy="1235"/>
              </a:xfrm>
              <a:prstGeom prst="wedgeRoundRectCallou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0242" y="7283"/>
                <a:ext cx="3707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marL="0" algn="just">
                  <a:buClrTx/>
                  <a:buSzTx/>
                  <a:buFontTx/>
                  <a:buNone/>
                </a:pPr>
                <a:r>
                  <a:rPr lang="zh-CN" altLang="en-US" sz="32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摄影摄像等</a:t>
                </a:r>
                <a:r>
                  <a:rPr lang="en-US" altLang="zh-CN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825" y="7127"/>
              <a:ext cx="3106" cy="1234"/>
              <a:chOff x="2316" y="6571"/>
              <a:chExt cx="3106" cy="1234"/>
            </a:xfrm>
          </p:grpSpPr>
          <p:sp>
            <p:nvSpPr>
              <p:cNvPr id="12" name="圆角矩形标注 11"/>
              <p:cNvSpPr/>
              <p:nvPr/>
            </p:nvSpPr>
            <p:spPr>
              <a:xfrm flipH="1" flipV="1">
                <a:off x="2316" y="6571"/>
                <a:ext cx="3106" cy="1234"/>
              </a:xfrm>
              <a:prstGeom prst="wedgeRoundRectCallou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316" y="6729"/>
                <a:ext cx="2934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32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文献阅读</a:t>
                </a:r>
                <a:endParaRPr lang="zh-CN" altLang="en-US" sz="3200" b="1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115" y="7126"/>
              <a:ext cx="2860" cy="1234"/>
              <a:chOff x="5013" y="6571"/>
              <a:chExt cx="2860" cy="1234"/>
            </a:xfrm>
          </p:grpSpPr>
          <p:sp>
            <p:nvSpPr>
              <p:cNvPr id="16" name="圆角矩形标注 15"/>
              <p:cNvSpPr/>
              <p:nvPr/>
            </p:nvSpPr>
            <p:spPr>
              <a:xfrm flipV="1">
                <a:off x="5013" y="6571"/>
                <a:ext cx="2861" cy="1234"/>
              </a:xfrm>
              <a:prstGeom prst="wedgeRoundRectCallou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013" y="6729"/>
                <a:ext cx="2860" cy="91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32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图画日记</a:t>
                </a:r>
                <a:endParaRPr lang="zh-CN" altLang="en-US" sz="3200" b="1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幼儿绘本开发的基本流程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630045"/>
            <a:ext cx="225742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</a:t>
            </a:r>
            <a:r>
              <a:rPr lang="en-US" altLang="zh-CN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4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整理素材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en-US" altLang="zh-CN" sz="2000" kern="100" dirty="0">
              <a:solidFill>
                <a:srgbClr val="6D70C7"/>
              </a:solidFill>
              <a:latin typeface="Calibri" panose="020F0502020204030204" pitchFamily="34" charset="0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595" y="2612390"/>
            <a:ext cx="18224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2.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处理素材</a:t>
            </a: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878705" y="2820035"/>
            <a:ext cx="2438400" cy="1371600"/>
            <a:chOff x="7348" y="4441"/>
            <a:chExt cx="3840" cy="2160"/>
          </a:xfrm>
        </p:grpSpPr>
        <p:sp>
          <p:nvSpPr>
            <p:cNvPr id="13" name="流程图: 联系 12"/>
            <p:cNvSpPr/>
            <p:nvPr/>
          </p:nvSpPr>
          <p:spPr>
            <a:xfrm>
              <a:off x="7348" y="4441"/>
              <a:ext cx="3840" cy="2160"/>
            </a:xfrm>
            <a:prstGeom prst="flowChartConnector">
              <a:avLst/>
            </a:prstGeom>
            <a:solidFill>
              <a:schemeClr val="tx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38" y="5062"/>
              <a:ext cx="2860" cy="91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32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处理素材</a:t>
              </a:r>
              <a:r>
                <a:rPr lang="en-US" altLang="zh-CN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64705" y="2481580"/>
            <a:ext cx="3070860" cy="685800"/>
            <a:chOff x="11283" y="3908"/>
            <a:chExt cx="4836" cy="1080"/>
          </a:xfrm>
        </p:grpSpPr>
        <p:grpSp>
          <p:nvGrpSpPr>
            <p:cNvPr id="20" name="组合 19"/>
            <p:cNvGrpSpPr/>
            <p:nvPr/>
          </p:nvGrpSpPr>
          <p:grpSpPr>
            <a:xfrm>
              <a:off x="12639" y="3908"/>
              <a:ext cx="3480" cy="1080"/>
              <a:chOff x="11342" y="3933"/>
              <a:chExt cx="3480" cy="1080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978" y="4201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marL="0" algn="just">
                  <a:buClrTx/>
                  <a:buSzTx/>
                  <a:buFontTx/>
                  <a:buNone/>
                </a:pPr>
                <a:r>
                  <a:rPr lang="zh-CN" altLang="en-US" sz="2400" kern="100" dirty="0">
                    <a:solidFill>
                      <a:srgbClr val="6D70C7"/>
                    </a:solidFill>
                    <a:latin typeface="Calibri" panose="020F0502020204030204" pitchFamily="34" charset="0"/>
                    <a:ea typeface="楷体" panose="02010609060101010101" pitchFamily="49" charset="-122"/>
                    <a:sym typeface="+mn-ea"/>
                  </a:rPr>
                  <a:t>归类整理</a:t>
                </a:r>
                <a:endParaRPr lang="zh-CN" altLang="en-US" sz="2400"/>
              </a:p>
            </p:txBody>
          </p:sp>
          <p:sp>
            <p:nvSpPr>
              <p:cNvPr id="15" name="流程图: 联系 14"/>
              <p:cNvSpPr/>
              <p:nvPr/>
            </p:nvSpPr>
            <p:spPr>
              <a:xfrm>
                <a:off x="11342" y="3933"/>
                <a:ext cx="3480" cy="1080"/>
              </a:xfrm>
              <a:prstGeom prst="flowChartConnecto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箭头连接符 22"/>
            <p:cNvCxnSpPr/>
            <p:nvPr/>
          </p:nvCxnSpPr>
          <p:spPr>
            <a:xfrm flipV="1">
              <a:off x="11283" y="4561"/>
              <a:ext cx="1320" cy="36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4993005" y="1753235"/>
            <a:ext cx="2209800" cy="1066800"/>
            <a:chOff x="7863" y="2761"/>
            <a:chExt cx="3480" cy="1680"/>
          </a:xfrm>
        </p:grpSpPr>
        <p:grpSp>
          <p:nvGrpSpPr>
            <p:cNvPr id="19" name="组合 18"/>
            <p:cNvGrpSpPr/>
            <p:nvPr/>
          </p:nvGrpSpPr>
          <p:grpSpPr>
            <a:xfrm>
              <a:off x="7863" y="2761"/>
              <a:ext cx="3480" cy="1080"/>
              <a:chOff x="7923" y="3121"/>
              <a:chExt cx="3480" cy="1080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8499" y="3298"/>
                <a:ext cx="2688" cy="72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sz="2400" kern="100" dirty="0">
                    <a:solidFill>
                      <a:srgbClr val="6D70C7"/>
                    </a:solidFill>
                    <a:latin typeface="Calibri" panose="020F0502020204030204" pitchFamily="34" charset="0"/>
                    <a:ea typeface="楷体" panose="02010609060101010101" pitchFamily="49" charset="-122"/>
                    <a:sym typeface="+mn-ea"/>
                  </a:rPr>
                  <a:t>素材筛选、</a:t>
                </a:r>
                <a:endParaRPr lang="zh-CN" altLang="en-US" sz="2400"/>
              </a:p>
            </p:txBody>
          </p:sp>
          <p:sp>
            <p:nvSpPr>
              <p:cNvPr id="14" name="流程图: 联系 13"/>
              <p:cNvSpPr/>
              <p:nvPr/>
            </p:nvSpPr>
            <p:spPr>
              <a:xfrm>
                <a:off x="7923" y="3121"/>
                <a:ext cx="3480" cy="1080"/>
              </a:xfrm>
              <a:prstGeom prst="flowChartConnecto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7" name="直接箭头连接符 26"/>
            <p:cNvCxnSpPr>
              <a:stCxn id="13" idx="0"/>
            </p:cNvCxnSpPr>
            <p:nvPr/>
          </p:nvCxnSpPr>
          <p:spPr>
            <a:xfrm flipH="1" flipV="1">
              <a:off x="9578" y="3841"/>
              <a:ext cx="25" cy="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088505" y="3886835"/>
            <a:ext cx="3147060" cy="991870"/>
            <a:chOff x="11163" y="6121"/>
            <a:chExt cx="4956" cy="1562"/>
          </a:xfrm>
        </p:grpSpPr>
        <p:cxnSp>
          <p:nvCxnSpPr>
            <p:cNvPr id="26" name="直接箭头连接符 25"/>
            <p:cNvCxnSpPr/>
            <p:nvPr/>
          </p:nvCxnSpPr>
          <p:spPr>
            <a:xfrm>
              <a:off x="11163" y="6121"/>
              <a:ext cx="1440" cy="66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 rot="0">
              <a:off x="12639" y="6603"/>
              <a:ext cx="3480" cy="1080"/>
              <a:chOff x="7862" y="7082"/>
              <a:chExt cx="3480" cy="1080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8498" y="7260"/>
                <a:ext cx="2208" cy="72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sz="2400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深度提炼</a:t>
                </a:r>
                <a:endParaRPr lang="zh-CN" altLang="en-US" sz="2400"/>
              </a:p>
            </p:txBody>
          </p:sp>
          <p:sp>
            <p:nvSpPr>
              <p:cNvPr id="17" name="流程图: 联系 16"/>
              <p:cNvSpPr/>
              <p:nvPr/>
            </p:nvSpPr>
            <p:spPr>
              <a:xfrm>
                <a:off x="7862" y="7082"/>
                <a:ext cx="3480" cy="1080"/>
              </a:xfrm>
              <a:prstGeom prst="flowChartConnecto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993005" y="4191635"/>
            <a:ext cx="2209800" cy="1371600"/>
            <a:chOff x="7863" y="6601"/>
            <a:chExt cx="3480" cy="2160"/>
          </a:xfrm>
        </p:grpSpPr>
        <p:grpSp>
          <p:nvGrpSpPr>
            <p:cNvPr id="21" name="组合 20"/>
            <p:cNvGrpSpPr/>
            <p:nvPr/>
          </p:nvGrpSpPr>
          <p:grpSpPr>
            <a:xfrm rot="0">
              <a:off x="7863" y="7681"/>
              <a:ext cx="3480" cy="1080"/>
              <a:chOff x="11342" y="5771"/>
              <a:chExt cx="3480" cy="108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11738" y="5948"/>
                <a:ext cx="2688" cy="72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marL="0" algn="just">
                  <a:buClrTx/>
                  <a:buSzTx/>
                  <a:buFontTx/>
                  <a:buNone/>
                </a:pPr>
                <a:r>
                  <a:rPr lang="zh-CN" altLang="en-US" sz="2400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再加工处理</a:t>
                </a:r>
                <a:endParaRPr lang="zh-CN" altLang="en-US" sz="2400"/>
              </a:p>
            </p:txBody>
          </p:sp>
          <p:sp>
            <p:nvSpPr>
              <p:cNvPr id="16" name="流程图: 联系 15"/>
              <p:cNvSpPr/>
              <p:nvPr/>
            </p:nvSpPr>
            <p:spPr>
              <a:xfrm>
                <a:off x="11342" y="5771"/>
                <a:ext cx="3480" cy="1080"/>
              </a:xfrm>
              <a:prstGeom prst="flowChartConnector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9" name="直接箭头连接符 28"/>
            <p:cNvCxnSpPr>
              <a:stCxn id="13" idx="4"/>
            </p:cNvCxnSpPr>
            <p:nvPr/>
          </p:nvCxnSpPr>
          <p:spPr>
            <a:xfrm flipH="1">
              <a:off x="9578" y="6601"/>
              <a:ext cx="25" cy="108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145155" y="5220335"/>
            <a:ext cx="1847850" cy="579755"/>
            <a:chOff x="4953" y="8221"/>
            <a:chExt cx="2910" cy="913"/>
          </a:xfrm>
        </p:grpSpPr>
        <p:grpSp>
          <p:nvGrpSpPr>
            <p:cNvPr id="41" name="组合 40"/>
            <p:cNvGrpSpPr/>
            <p:nvPr/>
          </p:nvGrpSpPr>
          <p:grpSpPr>
            <a:xfrm>
              <a:off x="4953" y="8534"/>
              <a:ext cx="2880" cy="600"/>
              <a:chOff x="4953" y="8534"/>
              <a:chExt cx="2880" cy="600"/>
            </a:xfrm>
          </p:grpSpPr>
          <p:sp>
            <p:nvSpPr>
              <p:cNvPr id="38" name="流程图: 联系 37"/>
              <p:cNvSpPr/>
              <p:nvPr/>
            </p:nvSpPr>
            <p:spPr>
              <a:xfrm rot="900000">
                <a:off x="4953" y="8534"/>
                <a:ext cx="2880" cy="600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 rot="960000">
                <a:off x="5349" y="8544"/>
                <a:ext cx="20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素材的修饰</a:t>
                </a:r>
                <a:endParaRPr lang="zh-CN" altLang="en-US"/>
              </a:p>
            </p:txBody>
          </p:sp>
        </p:grpSp>
        <p:cxnSp>
          <p:nvCxnSpPr>
            <p:cNvPr id="46" name="直接箭头连接符 45"/>
            <p:cNvCxnSpPr>
              <a:stCxn id="16" idx="2"/>
            </p:cNvCxnSpPr>
            <p:nvPr/>
          </p:nvCxnSpPr>
          <p:spPr>
            <a:xfrm flipH="1">
              <a:off x="6963" y="8221"/>
              <a:ext cx="900" cy="30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lg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221605" y="5563235"/>
            <a:ext cx="1828800" cy="774065"/>
            <a:chOff x="8223" y="8761"/>
            <a:chExt cx="2880" cy="1219"/>
          </a:xfrm>
        </p:grpSpPr>
        <p:grpSp>
          <p:nvGrpSpPr>
            <p:cNvPr id="42" name="组合 41"/>
            <p:cNvGrpSpPr/>
            <p:nvPr/>
          </p:nvGrpSpPr>
          <p:grpSpPr>
            <a:xfrm>
              <a:off x="8223" y="9380"/>
              <a:ext cx="2880" cy="600"/>
              <a:chOff x="8403" y="9361"/>
              <a:chExt cx="2880" cy="600"/>
            </a:xfrm>
          </p:grpSpPr>
          <p:sp>
            <p:nvSpPr>
              <p:cNvPr id="39" name="流程图: 联系 38"/>
              <p:cNvSpPr/>
              <p:nvPr/>
            </p:nvSpPr>
            <p:spPr>
              <a:xfrm>
                <a:off x="8403" y="9361"/>
                <a:ext cx="2880" cy="600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279" y="9381"/>
                <a:ext cx="100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手绘</a:t>
                </a:r>
                <a:endParaRPr lang="zh-CN" altLang="en-US"/>
              </a:p>
            </p:txBody>
          </p:sp>
        </p:grpSp>
        <p:cxnSp>
          <p:nvCxnSpPr>
            <p:cNvPr id="47" name="直接箭头连接符 46"/>
            <p:cNvCxnSpPr>
              <a:stCxn id="16" idx="4"/>
            </p:cNvCxnSpPr>
            <p:nvPr/>
          </p:nvCxnSpPr>
          <p:spPr>
            <a:xfrm>
              <a:off x="9603" y="8761"/>
              <a:ext cx="0" cy="48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202805" y="5220335"/>
            <a:ext cx="1950720" cy="465455"/>
            <a:chOff x="11343" y="8221"/>
            <a:chExt cx="3072" cy="733"/>
          </a:xfrm>
        </p:grpSpPr>
        <p:grpSp>
          <p:nvGrpSpPr>
            <p:cNvPr id="43" name="组合 42"/>
            <p:cNvGrpSpPr/>
            <p:nvPr/>
          </p:nvGrpSpPr>
          <p:grpSpPr>
            <a:xfrm>
              <a:off x="11535" y="8354"/>
              <a:ext cx="2880" cy="600"/>
              <a:chOff x="11535" y="8354"/>
              <a:chExt cx="2880" cy="600"/>
            </a:xfrm>
          </p:grpSpPr>
          <p:sp>
            <p:nvSpPr>
              <p:cNvPr id="40" name="流程图: 联系 39"/>
              <p:cNvSpPr/>
              <p:nvPr/>
            </p:nvSpPr>
            <p:spPr>
              <a:xfrm rot="20340000">
                <a:off x="11535" y="8354"/>
                <a:ext cx="2880" cy="600"/>
              </a:xfrm>
              <a:prstGeom prst="flowChartConnecto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 rot="20340000">
                <a:off x="11932" y="8364"/>
                <a:ext cx="2088" cy="58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r>
                  <a:rPr lang="zh-CN" altLang="en-US" kern="100" dirty="0">
                    <a:solidFill>
                      <a:srgbClr val="6D70C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软件编辑等</a:t>
                </a:r>
                <a:endParaRPr lang="zh-CN" altLang="en-US"/>
              </a:p>
            </p:txBody>
          </p:sp>
        </p:grpSp>
        <p:cxnSp>
          <p:nvCxnSpPr>
            <p:cNvPr id="48" name="直接箭头连接符 47"/>
            <p:cNvCxnSpPr>
              <a:stCxn id="16" idx="6"/>
            </p:cNvCxnSpPr>
            <p:nvPr/>
          </p:nvCxnSpPr>
          <p:spPr>
            <a:xfrm>
              <a:off x="11343" y="8221"/>
              <a:ext cx="780" cy="420"/>
            </a:xfrm>
            <a:prstGeom prst="straightConnector1">
              <a:avLst/>
            </a:prstGeom>
            <a:ln w="28575" cmpd="sng">
              <a:solidFill>
                <a:schemeClr val="accent1">
                  <a:shade val="50000"/>
                </a:schemeClr>
              </a:solidFill>
              <a:prstDash val="lg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11.xml><?xml version="1.0" encoding="utf-8"?>
<p:tagLst xmlns:p="http://schemas.openxmlformats.org/presentationml/2006/main">
  <p:tag name="KSO_WM_UNIT_PLACING_PICTURE_USER_VIEWPORT" val="{&quot;height&quot;:2832,&quot;width&quot;:4013}"/>
</p:tagLst>
</file>

<file path=ppt/tags/tag12.xml><?xml version="1.0" encoding="utf-8"?>
<p:tagLst xmlns:p="http://schemas.openxmlformats.org/presentationml/2006/main">
  <p:tag name="KSO_WM_UNIT_PLACING_PICTURE_USER_VIEWPORT" val="{&quot;height&quot;:21465,&quot;width&quot;:16200}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0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1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7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8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9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1874</Words>
  <Application>WPS 演示</Application>
  <PresentationFormat/>
  <Paragraphs>347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Rockwell</vt:lpstr>
      <vt:lpstr>微软雅黑</vt:lpstr>
      <vt:lpstr>思源黑体 CN Bold</vt:lpstr>
      <vt:lpstr>楷体</vt:lpstr>
      <vt:lpstr>字魂59号-创粗黑</vt:lpstr>
      <vt:lpstr>Calibri</vt:lpstr>
      <vt:lpstr>Arial Unicode MS</vt:lpstr>
      <vt:lpstr>黑体</vt:lpstr>
      <vt:lpstr>Arial Unicode MS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Pages>20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pudding editor</cp:lastModifiedBy>
  <cp:revision>4</cp:revision>
  <dcterms:created xsi:type="dcterms:W3CDTF">2021-01-20T05:49:25Z</dcterms:created>
  <dcterms:modified xsi:type="dcterms:W3CDTF">2021-01-20T05:50:40Z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