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showSpecialPlsOnTitleSld="0" embedTrueTypeFonts="1" saveSubsetFonts="1">
  <p:sldMasterIdLst>
    <p:sldMasterId id="2147483657" r:id="rId10"/>
  </p:sldMasterIdLst>
  <p:notesMasterIdLst>
    <p:notesMasterId r:id="rId14"/>
  </p:notesMasterIdLst>
  <p:handoutMasterIdLst>
    <p:handoutMasterId r:id="rId12"/>
  </p:handoutMasterIdLst>
  <p:sldIdLst>
    <p:sldId id="317" r:id="rId16"/>
    <p:sldId id="655" r:id="rId18"/>
    <p:sldId id="643" r:id="rId20"/>
    <p:sldId id="680" r:id="rId22"/>
    <p:sldId id="681" r:id="rId24"/>
    <p:sldId id="682" r:id="rId26"/>
    <p:sldId id="683" r:id="rId28"/>
    <p:sldId id="684" r:id="rId30"/>
    <p:sldId id="685" r:id="rId32"/>
    <p:sldId id="686" r:id="rId34"/>
    <p:sldId id="687" r:id="rId36"/>
    <p:sldId id="688" r:id="rId38"/>
    <p:sldId id="689" r:id="rId40"/>
    <p:sldId id="690" r:id="rId42"/>
    <p:sldId id="691" r:id="rId44"/>
    <p:sldId id="582" r:id="rId46"/>
  </p:sldIdLst>
  <p:sldSz cx="12195175" cy="6859270"/>
  <p:notesSz cx="6858000" cy="9144000"/>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mbeddedFontLst>
    <p:embeddedFont>
      <p:font typeface="Rockwell" panose="02060603020205020403" pitchFamily="18" charset="0">
        <p:regular/>
        <p:bold/>
        <p:italic/>
        <p:boldItalic/>
      </p:font>
    </p:embeddedFont>
    <p:embeddedFont>
      <p:font typeface="微软雅黑" panose="020B0503020204020204" pitchFamily="34" charset="-122">
        <p:regular/>
      </p:font>
    </p:embeddedFont>
    <p:embeddedFont>
      <p:font typeface="楷体" panose="02010609060101010101" pitchFamily="49" charset="-122">
        <p:regular/>
      </p:font>
    </p:embeddedFont>
    <p:embeddedFont>
      <p:font typeface="Calibri" panose="020F0502020204030204" pitchFamily="34" charset="0">
        <p:regular/>
        <p:bold/>
        <p:italic/>
        <p:boldItalic/>
      </p:font>
    </p:embeddedFont>
    <p:embeddedFont>
      <p:font typeface="Arial Unicode MS" panose="020B0604020202020204" pitchFamily="34" charset="-122">
        <p:regular/>
      </p:font>
    </p:embeddedFont>
  </p:embeddedFontLst>
  <p:extLst>
    <p:ext uri="{EFAFB233-063F-42B5-8137-9DF3F51BA10A}">
      <p15:sldGuideLst xmlns:p15="http://schemas.microsoft.com/office/powerpoint/2012/main">
        <p15:guide id="0" orient="horz" pos="2093" userDrawn="1">
          <p15:clr>
            <a:srgbClr val="A4A3A4"/>
          </p15:clr>
        </p15:guide>
        <p15:guide id="1" orient="horz" pos="335" userDrawn="1">
          <p15:clr>
            <a:srgbClr val="A4A3A4"/>
          </p15:clr>
        </p15:guide>
        <p15:guide id="2" orient="horz" pos="4006" userDrawn="1">
          <p15:clr>
            <a:srgbClr val="A4A3A4"/>
          </p15:clr>
        </p15:guide>
        <p15:guide id="3" pos="3833" userDrawn="1">
          <p15:clr>
            <a:srgbClr val="A4A3A4"/>
          </p15:clr>
        </p15:guide>
        <p15:guide id="4" pos="479" userDrawn="1">
          <p15:clr>
            <a:srgbClr val="A4A3A4"/>
          </p15:clr>
        </p15:guide>
        <p15:guide id="5" pos="72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Lst>
  </p:showPr>
  <p:clrMru>
    <a:srgbClr val="C0DC61"/>
    <a:srgbClr val="6D70C7"/>
    <a:srgbClr val="357B41"/>
    <a:srgbClr val="8450B6"/>
    <a:srgbClr val="B2D383"/>
    <a:srgbClr val="A096D4"/>
    <a:srgbClr val="7EA3F5"/>
    <a:srgbClr val="9394CF"/>
    <a:srgbClr val="A9DA67"/>
    <a:srgbClr val="B6DB72"/>
  </p:clrMru>
</p:presentationPr>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autoAdjust="0"/>
  </p:normalViewPr>
  <p:slideViewPr>
    <p:cSldViewPr snapToGrid="1" snapToObjects="1">
      <p:cViewPr varScale="1">
        <p:scale>
          <a:sx n="99" d="100"/>
          <a:sy n="99" d="100"/>
        </p:scale>
        <p:origin x="90" y="438"/>
      </p:cViewPr>
      <p:guideLst>
        <p:guide orient="horz" pos="2093"/>
        <p:guide orient="horz" pos="335"/>
        <p:guide orient="horz" pos="4006"/>
        <p:guide pos="3833"/>
        <p:guide pos="479"/>
        <p:guide pos="72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1" snapToObjects="1">
      <p:cViewPr varScale="1">
        <p:scale>
          <a:sx n="120" d="100"/>
          <a:sy n="120" d="100"/>
        </p:scale>
        <p:origin x="4962" y="108"/>
      </p:cViewPr>
      <p:guideLst>
        <p:guide orient="horz" pos="2093"/>
        <p:guide orient="horz" pos="335"/>
        <p:guide orient="horz" pos="4006"/>
        <p:guide pos="3833"/>
        <p:guide pos="479"/>
        <p:guide pos="7248"/>
      </p:guideLst>
    </p:cSldViewPr>
  </p:notesViewPr>
  <p:gridSpacing cx="76200" cy="76200"/>
</p:viewPr>
</file>

<file path=ppt/_rels/presentation.xml.rels><?xml version="1.0" encoding="UTF-8"?>
<Relationships xmlns="http://schemas.openxmlformats.org/package/2006/relationships"><Relationship Id="rId1" Type="http://schemas.openxmlformats.org/officeDocument/2006/relationships/tags" Target="tags/tag11.xml"></Relationship><Relationship Id="rId10" Type="http://schemas.openxmlformats.org/officeDocument/2006/relationships/slideMaster" Target="slideMasters/slideMaster1.xml"></Relationship><Relationship Id="rId11" Type="http://schemas.openxmlformats.org/officeDocument/2006/relationships/theme" Target="theme/theme1.xml"></Relationship><Relationship Id="rId12" Type="http://schemas.openxmlformats.org/officeDocument/2006/relationships/handoutMaster" Target="handoutMasters/handoutMaster1.xml"></Relationship><Relationship Id="rId14" Type="http://schemas.openxmlformats.org/officeDocument/2006/relationships/notesMaster" Target="notesMasters/notesMaster1.xml"></Relationship><Relationship Id="rId16" Type="http://schemas.openxmlformats.org/officeDocument/2006/relationships/slide" Target="slides/slide1.xml"></Relationship><Relationship Id="rId18" Type="http://schemas.openxmlformats.org/officeDocument/2006/relationships/slide" Target="slides/slide2.xml"></Relationship><Relationship Id="rId20" Type="http://schemas.openxmlformats.org/officeDocument/2006/relationships/slide" Target="slides/slide3.xml"></Relationship><Relationship Id="rId22" Type="http://schemas.openxmlformats.org/officeDocument/2006/relationships/slide" Target="slides/slide4.xml"></Relationship><Relationship Id="rId24" Type="http://schemas.openxmlformats.org/officeDocument/2006/relationships/slide" Target="slides/slide5.xml"></Relationship><Relationship Id="rId26" Type="http://schemas.openxmlformats.org/officeDocument/2006/relationships/slide" Target="slides/slide6.xml"></Relationship><Relationship Id="rId28" Type="http://schemas.openxmlformats.org/officeDocument/2006/relationships/slide" Target="slides/slide7.xml"></Relationship><Relationship Id="rId30" Type="http://schemas.openxmlformats.org/officeDocument/2006/relationships/slide" Target="slides/slide8.xml"></Relationship><Relationship Id="rId32" Type="http://schemas.openxmlformats.org/officeDocument/2006/relationships/slide" Target="slides/slide9.xml"></Relationship><Relationship Id="rId34" Type="http://schemas.openxmlformats.org/officeDocument/2006/relationships/slide" Target="slides/slide10.xml"></Relationship><Relationship Id="rId36" Type="http://schemas.openxmlformats.org/officeDocument/2006/relationships/slide" Target="slides/slide11.xml"></Relationship><Relationship Id="rId38" Type="http://schemas.openxmlformats.org/officeDocument/2006/relationships/slide" Target="slides/slide12.xml"></Relationship><Relationship Id="rId40" Type="http://schemas.openxmlformats.org/officeDocument/2006/relationships/slide" Target="slides/slide13.xml"></Relationship><Relationship Id="rId42" Type="http://schemas.openxmlformats.org/officeDocument/2006/relationships/slide" Target="slides/slide14.xml"></Relationship><Relationship Id="rId44" Type="http://schemas.openxmlformats.org/officeDocument/2006/relationships/slide" Target="slides/slide15.xml"></Relationship><Relationship Id="rId46" Type="http://schemas.openxmlformats.org/officeDocument/2006/relationships/slide" Target="slides/slide16.xml"></Relationship><Relationship Id="rId48" Type="http://schemas.openxmlformats.org/officeDocument/2006/relationships/viewProps" Target="viewProps.xml"></Relationship><Relationship Id="rId49" Type="http://schemas.openxmlformats.org/officeDocument/2006/relationships/presProps" Target="presProps.xml"></Relationship></Relationships>
</file>

<file path=ppt/handoutMasters/_rels/handoutMaster1.xml.rels><?xml version="1.0" encoding="UTF-8"?>
<Relationships xmlns="http://schemas.openxmlformats.org/package/2006/relationships"><Relationship Id="rId1" Type="http://schemas.openxmlformats.org/officeDocument/2006/relationships/theme" Target="../theme/theme2.xml"></Relationship></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Relationships xmlns="http://schemas.openxmlformats.org/package/2006/relationships"><Relationship Id="rId1" Type="http://schemas.openxmlformats.org/officeDocument/2006/relationships/theme" Target="../theme/theme3.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F9743CD7-97CD-4F57-B351-69A253B17F80}"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9DB4961-5944-45E4-859B-0226209DDE1C}" type="slidenum">
              <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a:xfrm>
            <a:off x="8972550" y="0"/>
            <a:ext cx="3222625" cy="6872400"/>
          </a:xfrm>
          <a:prstGeom prst="rect">
            <a:avLst/>
          </a:prstGeom>
        </p:spPr>
      </p:pic>
      <p:sp>
        <p:nvSpPr>
          <p:cNvPr id="3" name="图文框 2"/>
          <p:cNvSpPr/>
          <p:nvPr userDrawn="1"/>
        </p:nvSpPr>
        <p:spPr>
          <a:xfrm>
            <a:off x="0" y="0"/>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a:xfrm flipH="1">
            <a:off x="9831387" y="0"/>
            <a:ext cx="2363788" cy="6858000"/>
          </a:xfrm>
          <a:prstGeom prst="rect">
            <a:avLst/>
          </a:prstGeom>
        </p:spPr>
      </p:pic>
      <p:pic>
        <p:nvPicPr>
          <p:cNvPr id="9" name="图片 8"/>
          <p:cNvPicPr>
            <a:picLocks noChangeAspect="1"/>
          </p:cNvPicPr>
          <p:nvPr userDrawn="1"/>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a:xfrm flipH="1">
            <a:off x="0" y="0"/>
            <a:ext cx="3222625" cy="6872400"/>
          </a:xfrm>
          <a:prstGeom prst="rect">
            <a:avLst/>
          </a:prstGeom>
        </p:spPr>
      </p:pic>
      <p:sp>
        <p:nvSpPr>
          <p:cNvPr id="5" name="图文框 4"/>
          <p:cNvSpPr/>
          <p:nvPr userDrawn="1"/>
        </p:nvSpPr>
        <p:spPr>
          <a:xfrm>
            <a:off x="-1" y="-1588"/>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sp>
        <p:nvSpPr>
          <p:cNvPr id="14" name="椭圆 13"/>
          <p:cNvSpPr>
            <a:spLocks noChangeAspect="1"/>
          </p:cNvSpPr>
          <p:nvPr userDrawn="1"/>
        </p:nvSpPr>
        <p:spPr>
          <a:xfrm>
            <a:off x="-2513013" y="-840406"/>
            <a:ext cx="6480000" cy="648000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a:xfrm>
            <a:off x="8972550" y="0"/>
            <a:ext cx="3222625" cy="6872400"/>
          </a:xfrm>
          <a:prstGeom prst="rect">
            <a:avLst/>
          </a:prstGeom>
        </p:spPr>
      </p:pic>
      <p:pic>
        <p:nvPicPr>
          <p:cNvPr id="3" name="图片 2"/>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7791450" cy="6858000"/>
          </a:xfrm>
          <a:prstGeom prst="rect">
            <a:avLst/>
          </a:prstGeom>
        </p:spPr>
      </p:pic>
      <p:sp>
        <p:nvSpPr>
          <p:cNvPr id="4" name="同心圆 3"/>
          <p:cNvSpPr>
            <a:spLocks noChangeAspect="1"/>
          </p:cNvSpPr>
          <p:nvPr userDrawn="1"/>
        </p:nvSpPr>
        <p:spPr>
          <a:xfrm>
            <a:off x="10583862" y="3791116"/>
            <a:ext cx="3672000" cy="3672000"/>
          </a:xfrm>
          <a:prstGeom prst="don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图文框 6"/>
          <p:cNvSpPr/>
          <p:nvPr userDrawn="1"/>
        </p:nvSpPr>
        <p:spPr>
          <a:xfrm>
            <a:off x="0" y="6406"/>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flipV="1">
            <a:off x="10035175" y="2"/>
            <a:ext cx="2160000" cy="4606277"/>
          </a:xfrm>
          <a:prstGeom prst="rect">
            <a:avLst/>
          </a:prstGeom>
        </p:spPr>
      </p:pic>
      <p:sp>
        <p:nvSpPr>
          <p:cNvPr id="9" name="矩形 8"/>
          <p:cNvSpPr/>
          <p:nvPr/>
        </p:nvSpPr>
        <p:spPr>
          <a:xfrm>
            <a:off x="540000"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rgbClr val="9394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userDrawn="1"/>
        </p:nvCxnSpPr>
        <p:spPr>
          <a:xfrm>
            <a:off x="6173787" y="966139"/>
            <a:ext cx="4320000" cy="0"/>
          </a:xfrm>
          <a:prstGeom prst="line">
            <a:avLst/>
          </a:prstGeom>
          <a:ln w="50800" cmpd="dbl">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图文框 6"/>
          <p:cNvSpPr/>
          <p:nvPr userDrawn="1"/>
        </p:nvSpPr>
        <p:spPr>
          <a:xfrm>
            <a:off x="-30813" y="0"/>
            <a:ext cx="12225988"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flipV="1">
            <a:off x="10035175" y="2"/>
            <a:ext cx="2160000" cy="4606277"/>
          </a:xfrm>
          <a:prstGeom prst="rect">
            <a:avLst/>
          </a:prstGeom>
        </p:spPr>
      </p:pic>
      <p:sp>
        <p:nvSpPr>
          <p:cNvPr id="5" name="图文框 4"/>
          <p:cNvSpPr/>
          <p:nvPr userDrawn="1"/>
        </p:nvSpPr>
        <p:spPr>
          <a:xfrm>
            <a:off x="0" y="0"/>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endParaRPr lang="en-US" altLang="zh-CN" dirty="0"/>
          </a:p>
        </p:txBody>
      </p:sp>
      <p:sp>
        <p:nvSpPr>
          <p:cNvPr id="4" name="页脚占位符 3"/>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en-US" altLang="zh-CN" dirty="0"/>
          </a:p>
        </p:txBody>
      </p:sp>
      <p:sp>
        <p:nvSpPr>
          <p:cNvPr id="5" name="灯片编号占位符 4"/>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D0A27C80-5FD3-4361-BB31-75FBA1966619}" type="slidenum">
              <a:rPr lang="en-US" altLang="zh-CN" smtClean="0"/>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10" name="椭圆 9"/>
          <p:cNvSpPr>
            <a:spLocks noChangeAspect="1"/>
          </p:cNvSpPr>
          <p:nvPr userDrawn="1"/>
        </p:nvSpPr>
        <p:spPr>
          <a:xfrm>
            <a:off x="8535988" y="4267994"/>
            <a:ext cx="1800000" cy="1800000"/>
          </a:xfrm>
          <a:prstGeom prst="ellipse">
            <a:avLst/>
          </a:prstGeom>
          <a:solidFill>
            <a:srgbClr val="B6D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椭圆 10"/>
          <p:cNvSpPr>
            <a:spLocks noChangeAspect="1"/>
          </p:cNvSpPr>
          <p:nvPr userDrawn="1"/>
        </p:nvSpPr>
        <p:spPr>
          <a:xfrm>
            <a:off x="9297988" y="4572794"/>
            <a:ext cx="3420000" cy="3420000"/>
          </a:xfrm>
          <a:prstGeom prst="ellipse">
            <a:avLst/>
          </a:prstGeom>
          <a:pattFill prst="dkDnDiag">
            <a:fgClr>
              <a:srgbClr val="A9DA67"/>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5" name="图片 4"/>
          <p:cNvPicPr>
            <a:picLocks noChangeAspect="1"/>
          </p:cNvPicPr>
          <p:nvPr userDrawn="1"/>
        </p:nvPicPr>
        <p:blipFill rotWithShape="1">
          <a:blip r:embed="rId2" cstate="print">
            <a:duotone>
              <a:prstClr val="black"/>
              <a:srgbClr val="9394CF">
                <a:tint val="45000"/>
                <a:satMod val="400000"/>
              </a:srgbClr>
            </a:duotone>
            <a:extLst>
              <a:ext uri="{28A0092B-C50C-407E-A947-70E740481C1C}">
                <a14:useLocalDpi xmlns:a14="http://schemas.microsoft.com/office/drawing/2010/main" val="0"/>
              </a:ext>
            </a:extLst>
          </a:blip>
          <a:srcRect/>
          <a:stretch>
            <a:fillRect/>
          </a:stretch>
        </p:blipFill>
        <p:spPr>
          <a:xfrm flipV="1">
            <a:off x="8535988" y="0"/>
            <a:ext cx="3678972" cy="6858000"/>
          </a:xfrm>
          <a:prstGeom prst="rect">
            <a:avLst/>
          </a:prstGeom>
        </p:spPr>
      </p:pic>
      <p:pic>
        <p:nvPicPr>
          <p:cNvPr id="7" name="图片 6"/>
          <p:cNvPicPr>
            <a:picLocks noChangeAspect="1"/>
          </p:cNvPicPr>
          <p:nvPr userDrawn="1"/>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 y="0"/>
            <a:ext cx="1018034" cy="1018034"/>
          </a:xfrm>
          <a:prstGeom prst="rect">
            <a:avLst/>
          </a:prstGeom>
        </p:spPr>
      </p:pic>
      <p:sp>
        <p:nvSpPr>
          <p:cNvPr id="8" name="图文框 7"/>
          <p:cNvSpPr/>
          <p:nvPr userDrawn="1"/>
        </p:nvSpPr>
        <p:spPr>
          <a:xfrm>
            <a:off x="-30813" y="0"/>
            <a:ext cx="12225988"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tx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dirty="0"/>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D0A27C80-5FD3-4361-BB31-75FBA1966619}" type="slidenum">
              <a:rPr lang="en-US" altLang="zh-CN" smtClean="0"/>
            </a:fld>
            <a:endParaRPr lang="en-US" altLang="zh-CN"/>
          </a:p>
        </p:txBody>
      </p:sp>
      <p:sp>
        <p:nvSpPr>
          <p:cNvPr id="6" name="图文框 5"/>
          <p:cNvSpPr/>
          <p:nvPr userDrawn="1"/>
        </p:nvSpPr>
        <p:spPr>
          <a:xfrm>
            <a:off x="0" y="6406"/>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t="-11000" b="-11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dirty="0"/>
              <a:t>单击此处编辑母版标题样式</a:t>
            </a:r>
            <a:endParaRPr lang="zh-CN" altLang="en-US" dirty="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mn-lt"/>
              </a:defRPr>
            </a:lvl1pPr>
          </a:lstStyle>
          <a:p>
            <a:endParaRPr lang="en-US" altLang="zh-CN" dirty="0"/>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mn-lt"/>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mn-lt"/>
              </a:defRPr>
            </a:lvl1pPr>
          </a:lstStyle>
          <a:p>
            <a:fld id="{D0A27C80-5FD3-4361-BB31-75FBA1966619}" type="slidenum">
              <a:rPr lang="en-US" altLang="zh-CN"/>
            </a:fld>
            <a:endParaRPr lang="en-US" altLang="zh-CN"/>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hf sldNum="0" hdr="0" ftr="0" dt="0"/>
  <p:txStyles>
    <p:titleStyle>
      <a:lvl1pPr algn="ctr" rtl="0" fontAlgn="base">
        <a:spcBef>
          <a:spcPct val="0"/>
        </a:spcBef>
        <a:spcAft>
          <a:spcPct val="0"/>
        </a:spcAft>
        <a:defRPr sz="5300">
          <a:solidFill>
            <a:schemeClr val="bg1">
              <a:lumMod val="60000"/>
              <a:lumOff val="40000"/>
            </a:schemeClr>
          </a:solidFill>
          <a:latin typeface="+mj-lt"/>
          <a:ea typeface="+mj-ea"/>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bg1">
              <a:lumMod val="60000"/>
              <a:lumOff val="40000"/>
            </a:schemeClr>
          </a:solidFill>
          <a:latin typeface="+mn-lt"/>
          <a:ea typeface="+mn-ea"/>
          <a:cs typeface="+mn-cs"/>
        </a:defRPr>
      </a:lvl1pPr>
      <a:lvl2pPr marL="884555" indent="-340360" algn="l" rtl="0" fontAlgn="base">
        <a:spcBef>
          <a:spcPct val="20000"/>
        </a:spcBef>
        <a:spcAft>
          <a:spcPct val="0"/>
        </a:spcAft>
        <a:buChar char="–"/>
        <a:defRPr sz="3400">
          <a:solidFill>
            <a:schemeClr val="bg1">
              <a:lumMod val="60000"/>
              <a:lumOff val="40000"/>
            </a:schemeClr>
          </a:solidFill>
          <a:latin typeface="+mn-lt"/>
          <a:ea typeface="+mn-ea"/>
        </a:defRPr>
      </a:lvl2pPr>
      <a:lvl3pPr marL="1360805" indent="-272415" algn="l" rtl="0" fontAlgn="base">
        <a:spcBef>
          <a:spcPct val="20000"/>
        </a:spcBef>
        <a:spcAft>
          <a:spcPct val="0"/>
        </a:spcAft>
        <a:buChar char="•"/>
        <a:defRPr sz="2900">
          <a:solidFill>
            <a:schemeClr val="bg1">
              <a:lumMod val="60000"/>
              <a:lumOff val="40000"/>
            </a:schemeClr>
          </a:solidFill>
          <a:latin typeface="+mn-lt"/>
          <a:ea typeface="+mn-ea"/>
        </a:defRPr>
      </a:lvl3pPr>
      <a:lvl4pPr marL="1905000" indent="-272415" algn="l" rtl="0" fontAlgn="base">
        <a:spcBef>
          <a:spcPct val="20000"/>
        </a:spcBef>
        <a:spcAft>
          <a:spcPct val="0"/>
        </a:spcAft>
        <a:buChar char="–"/>
        <a:defRPr sz="2400">
          <a:solidFill>
            <a:schemeClr val="bg1">
              <a:lumMod val="60000"/>
              <a:lumOff val="40000"/>
            </a:schemeClr>
          </a:solidFill>
          <a:latin typeface="+mn-lt"/>
          <a:ea typeface="+mn-ea"/>
        </a:defRPr>
      </a:lvl4pPr>
      <a:lvl5pPr marL="2449830" indent="-272415" algn="l" rtl="0" fontAlgn="base">
        <a:spcBef>
          <a:spcPct val="20000"/>
        </a:spcBef>
        <a:spcAft>
          <a:spcPct val="0"/>
        </a:spcAft>
        <a:buChar char="»"/>
        <a:defRPr sz="2400">
          <a:solidFill>
            <a:schemeClr val="bg1">
              <a:lumMod val="60000"/>
              <a:lumOff val="40000"/>
            </a:schemeClr>
          </a:solidFill>
          <a:latin typeface="+mn-lt"/>
          <a:ea typeface="+mn-ea"/>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4" Type="http://schemas.openxmlformats.org/officeDocument/2006/relationships/notesSlide" Target="../notesSlides/notesSlide1.xml"></Relationship><Relationship Id="rId3" Type="http://schemas.openxmlformats.org/officeDocument/2006/relationships/slideLayout" Target="../slideLayouts/slideLayout8.xml"></Relationship><Relationship Id="rId2" Type="http://schemas.openxmlformats.org/officeDocument/2006/relationships/image" Target="../media/image9.png"></Relationship><Relationship Id="rId1" Type="http://schemas.openxmlformats.org/officeDocument/2006/relationships/image" Target="../media/image8.png"></Relationship></Relationships>
</file>

<file path=ppt/slides/_rels/slide10.xml.rels><?xml version="1.0" encoding="UTF-8"?>
<Relationships xmlns="http://schemas.openxmlformats.org/package/2006/relationships"><Relationship Id="rId5" Type="http://schemas.openxmlformats.org/officeDocument/2006/relationships/notesSlide" Target="../notesSlides/notesSlide10.xml"></Relationship><Relationship Id="rId4" Type="http://schemas.openxmlformats.org/officeDocument/2006/relationships/slideLayout" Target="../slideLayouts/slideLayout4.xml"></Relationship><Relationship Id="rId3" Type="http://schemas.openxmlformats.org/officeDocument/2006/relationships/themeOverride" Target="../theme/themeOverride14.xml"></Relationship><Relationship Id="rId2" Type="http://schemas.openxmlformats.org/officeDocument/2006/relationships/image" Target="../media/image29.png"></Relationship><Relationship Id="rId1" Type="http://schemas.openxmlformats.org/officeDocument/2006/relationships/image" Target="../media/image7.jpeg"></Relationship></Relationships>
</file>

<file path=ppt/slides/_rels/slide11.xml.rels><?xml version="1.0" encoding="UTF-8"?>
<Relationships xmlns="http://schemas.openxmlformats.org/package/2006/relationships"><Relationship Id="rId5" Type="http://schemas.openxmlformats.org/officeDocument/2006/relationships/notesSlide" Target="../notesSlides/notesSlide11.xml"></Relationship><Relationship Id="rId4" Type="http://schemas.openxmlformats.org/officeDocument/2006/relationships/slideLayout" Target="../slideLayouts/slideLayout4.xml"></Relationship><Relationship Id="rId3" Type="http://schemas.openxmlformats.org/officeDocument/2006/relationships/themeOverride" Target="../theme/themeOverride15.xml"></Relationship><Relationship Id="rId2" Type="http://schemas.openxmlformats.org/officeDocument/2006/relationships/image" Target="../media/image30.png"></Relationship><Relationship Id="rId1" Type="http://schemas.openxmlformats.org/officeDocument/2006/relationships/image" Target="../media/image7.jpeg"></Relationship></Relationships>
</file>

<file path=ppt/slides/_rels/slide12.xml.rels><?xml version="1.0" encoding="UTF-8"?>
<Relationships xmlns="http://schemas.openxmlformats.org/package/2006/relationships"><Relationship Id="rId5" Type="http://schemas.openxmlformats.org/officeDocument/2006/relationships/notesSlide" Target="../notesSlides/notesSlide12.xml"></Relationship><Relationship Id="rId4" Type="http://schemas.openxmlformats.org/officeDocument/2006/relationships/slideLayout" Target="../slideLayouts/slideLayout4.xml"></Relationship><Relationship Id="rId3" Type="http://schemas.openxmlformats.org/officeDocument/2006/relationships/themeOverride" Target="../theme/themeOverride16.xml"></Relationship><Relationship Id="rId2" Type="http://schemas.openxmlformats.org/officeDocument/2006/relationships/image" Target="../media/image31.png"></Relationship><Relationship Id="rId1" Type="http://schemas.openxmlformats.org/officeDocument/2006/relationships/image" Target="../media/image7.jpeg"></Relationship></Relationships>
</file>

<file path=ppt/slides/_rels/slide13.xml.rels><?xml version="1.0" encoding="UTF-8"?>
<Relationships xmlns="http://schemas.openxmlformats.org/package/2006/relationships"><Relationship Id="rId5" Type="http://schemas.openxmlformats.org/officeDocument/2006/relationships/notesSlide" Target="../notesSlides/notesSlide13.xml"></Relationship><Relationship Id="rId4" Type="http://schemas.openxmlformats.org/officeDocument/2006/relationships/slideLayout" Target="../slideLayouts/slideLayout4.xml"></Relationship><Relationship Id="rId3" Type="http://schemas.openxmlformats.org/officeDocument/2006/relationships/themeOverride" Target="../theme/themeOverride17.xml"></Relationship><Relationship Id="rId2" Type="http://schemas.openxmlformats.org/officeDocument/2006/relationships/image" Target="../media/image32.png"></Relationship><Relationship Id="rId1" Type="http://schemas.openxmlformats.org/officeDocument/2006/relationships/image" Target="../media/image7.jpeg"></Relationship></Relationships>
</file>

<file path=ppt/slides/_rels/slide14.xml.rels><?xml version="1.0" encoding="UTF-8"?>
<Relationships xmlns="http://schemas.openxmlformats.org/package/2006/relationships"><Relationship Id="rId5" Type="http://schemas.openxmlformats.org/officeDocument/2006/relationships/notesSlide" Target="../notesSlides/notesSlide14.xml"></Relationship><Relationship Id="rId4" Type="http://schemas.openxmlformats.org/officeDocument/2006/relationships/slideLayout" Target="../slideLayouts/slideLayout4.xml"></Relationship><Relationship Id="rId3" Type="http://schemas.openxmlformats.org/officeDocument/2006/relationships/themeOverride" Target="../theme/themeOverride18.xml"></Relationship><Relationship Id="rId2" Type="http://schemas.openxmlformats.org/officeDocument/2006/relationships/image" Target="../media/image33.png"></Relationship><Relationship Id="rId1" Type="http://schemas.openxmlformats.org/officeDocument/2006/relationships/image" Target="../media/image7.jpeg"></Relationship></Relationships>
</file>

<file path=ppt/slides/_rels/slide15.xml.rels><?xml version="1.0" encoding="UTF-8"?>
<Relationships xmlns="http://schemas.openxmlformats.org/package/2006/relationships"><Relationship Id="rId5" Type="http://schemas.openxmlformats.org/officeDocument/2006/relationships/notesSlide" Target="../notesSlides/notesSlide15.xml"></Relationship><Relationship Id="rId4" Type="http://schemas.openxmlformats.org/officeDocument/2006/relationships/slideLayout" Target="../slideLayouts/slideLayout4.xml"></Relationship><Relationship Id="rId3" Type="http://schemas.openxmlformats.org/officeDocument/2006/relationships/themeOverride" Target="../theme/themeOverride19.xml"></Relationship><Relationship Id="rId2" Type="http://schemas.openxmlformats.org/officeDocument/2006/relationships/image" Target="../media/image34.png"></Relationship><Relationship Id="rId1" Type="http://schemas.openxmlformats.org/officeDocument/2006/relationships/image" Target="../media/image7.jpeg"></Relationship></Relationships>
</file>

<file path=ppt/slides/_rels/slide16.xml.rels><?xml version="1.0" encoding="UTF-8"?>
<Relationships xmlns="http://schemas.openxmlformats.org/package/2006/relationships"><Relationship Id="rId3" Type="http://schemas.openxmlformats.org/officeDocument/2006/relationships/notesSlide" Target="../notesSlides/notesSlide16.xml"></Relationship><Relationship Id="rId2" Type="http://schemas.openxmlformats.org/officeDocument/2006/relationships/slideLayout" Target="../slideLayouts/slideLayout1.xml"></Relationship><Relationship Id="rId1" Type="http://schemas.openxmlformats.org/officeDocument/2006/relationships/image" Target="../media/image9.png"></Relationship></Relationships>
</file>

<file path=ppt/slides/_rels/slide2.xml.rels><?xml version="1.0" encoding="UTF-8"?>
<Relationships xmlns="http://schemas.openxmlformats.org/package/2006/relationships"><Relationship Id="rId9" Type="http://schemas.openxmlformats.org/officeDocument/2006/relationships/image" Target="../media/image10.jpeg"></Relationship><Relationship Id="rId8" Type="http://schemas.openxmlformats.org/officeDocument/2006/relationships/tags" Target="../tags/tag8.xml"></Relationship><Relationship Id="rId7" Type="http://schemas.openxmlformats.org/officeDocument/2006/relationships/tags" Target="../tags/tag7.xml"></Relationship><Relationship Id="rId6" Type="http://schemas.openxmlformats.org/officeDocument/2006/relationships/tags" Target="../tags/tag6.xml"></Relationship><Relationship Id="rId5" Type="http://schemas.openxmlformats.org/officeDocument/2006/relationships/tags" Target="../tags/tag5.xml"></Relationship><Relationship Id="rId4" Type="http://schemas.openxmlformats.org/officeDocument/2006/relationships/tags" Target="../tags/tag4.xml"></Relationship><Relationship Id="rId3" Type="http://schemas.openxmlformats.org/officeDocument/2006/relationships/tags" Target="../tags/tag3.xml"></Relationship><Relationship Id="rId2" Type="http://schemas.openxmlformats.org/officeDocument/2006/relationships/tags" Target="../tags/tag2.xml"></Relationship><Relationship Id="rId13" Type="http://schemas.openxmlformats.org/officeDocument/2006/relationships/notesSlide" Target="../notesSlides/notesSlide2.xml"></Relationship><Relationship Id="rId12" Type="http://schemas.openxmlformats.org/officeDocument/2006/relationships/slideLayout" Target="../slideLayouts/slideLayout2.xml"></Relationship><Relationship Id="rId11" Type="http://schemas.openxmlformats.org/officeDocument/2006/relationships/tags" Target="../tags/tag10.xml"></Relationship><Relationship Id="rId10" Type="http://schemas.openxmlformats.org/officeDocument/2006/relationships/tags" Target="../tags/tag9.xml"></Relationship><Relationship Id="rId1" Type="http://schemas.openxmlformats.org/officeDocument/2006/relationships/tags" Target="../tags/tag1.xml"></Relationship></Relationships>
</file>

<file path=ppt/slides/_rels/slide3.xml.rels><?xml version="1.0" encoding="UTF-8"?>
<Relationships xmlns="http://schemas.openxmlformats.org/package/2006/relationships"><Relationship Id="rId3" Type="http://schemas.openxmlformats.org/officeDocument/2006/relationships/notesSlide" Target="../notesSlides/notesSlide3.xml"></Relationship><Relationship Id="rId2" Type="http://schemas.openxmlformats.org/officeDocument/2006/relationships/slideLayout" Target="../slideLayouts/slideLayout7.xml"></Relationship><Relationship Id="rId1" Type="http://schemas.openxmlformats.org/officeDocument/2006/relationships/image" Target="../media/image11.jpeg"></Relationship></Relationships>
</file>

<file path=ppt/slides/_rels/slide4.xml.rels><?xml version="1.0" encoding="UTF-8"?>
<Relationships xmlns="http://schemas.openxmlformats.org/package/2006/relationships"><Relationship Id="rId5" Type="http://schemas.openxmlformats.org/officeDocument/2006/relationships/notesSlide" Target="../notesSlides/notesSlide4.xml"></Relationship><Relationship Id="rId4" Type="http://schemas.openxmlformats.org/officeDocument/2006/relationships/slideLayout" Target="../slideLayouts/slideLayout4.xml"></Relationship><Relationship Id="rId3" Type="http://schemas.openxmlformats.org/officeDocument/2006/relationships/themeOverride" Target="../theme/themeOverride8.xml"></Relationship><Relationship Id="rId2" Type="http://schemas.openxmlformats.org/officeDocument/2006/relationships/image" Target="../media/image23.png"></Relationship><Relationship Id="rId1" Type="http://schemas.openxmlformats.org/officeDocument/2006/relationships/image" Target="../media/image7.jpeg"></Relationship></Relationships>
</file>

<file path=ppt/slides/_rels/slide5.xml.rels><?xml version="1.0" encoding="UTF-8"?>
<Relationships xmlns="http://schemas.openxmlformats.org/package/2006/relationships"><Relationship Id="rId6" Type="http://schemas.openxmlformats.org/officeDocument/2006/relationships/notesSlide" Target="../notesSlides/notesSlide5.xml"></Relationship><Relationship Id="rId5" Type="http://schemas.openxmlformats.org/officeDocument/2006/relationships/slideLayout" Target="../slideLayouts/slideLayout4.xml"></Relationship><Relationship Id="rId4" Type="http://schemas.openxmlformats.org/officeDocument/2006/relationships/themeOverride" Target="../theme/themeOverride9.xml"></Relationship><Relationship Id="rId3" Type="http://schemas.openxmlformats.org/officeDocument/2006/relationships/image" Target="../media/image25.png"></Relationship><Relationship Id="rId2" Type="http://schemas.openxmlformats.org/officeDocument/2006/relationships/image" Target="../media/image24.png"></Relationship><Relationship Id="rId1" Type="http://schemas.openxmlformats.org/officeDocument/2006/relationships/image" Target="../media/image7.jpeg"></Relationship></Relationships>
</file>

<file path=ppt/slides/_rels/slide6.xml.rels><?xml version="1.0" encoding="UTF-8"?>
<Relationships xmlns="http://schemas.openxmlformats.org/package/2006/relationships"><Relationship Id="rId4" Type="http://schemas.openxmlformats.org/officeDocument/2006/relationships/notesSlide" Target="../notesSlides/notesSlide6.xml"></Relationship><Relationship Id="rId3" Type="http://schemas.openxmlformats.org/officeDocument/2006/relationships/slideLayout" Target="../slideLayouts/slideLayout4.xml"></Relationship><Relationship Id="rId2" Type="http://schemas.openxmlformats.org/officeDocument/2006/relationships/themeOverride" Target="../theme/themeOverride10.xml"></Relationship><Relationship Id="rId1" Type="http://schemas.openxmlformats.org/officeDocument/2006/relationships/image" Target="../media/image7.jpeg"></Relationship></Relationships>
</file>

<file path=ppt/slides/_rels/slide7.xml.rels><?xml version="1.0" encoding="UTF-8"?>
<Relationships xmlns="http://schemas.openxmlformats.org/package/2006/relationships"><Relationship Id="rId5" Type="http://schemas.openxmlformats.org/officeDocument/2006/relationships/notesSlide" Target="../notesSlides/notesSlide7.xml"></Relationship><Relationship Id="rId4" Type="http://schemas.openxmlformats.org/officeDocument/2006/relationships/slideLayout" Target="../slideLayouts/slideLayout4.xml"></Relationship><Relationship Id="rId3" Type="http://schemas.openxmlformats.org/officeDocument/2006/relationships/themeOverride" Target="../theme/themeOverride11.xml"></Relationship><Relationship Id="rId2" Type="http://schemas.openxmlformats.org/officeDocument/2006/relationships/image" Target="../media/image26.png"></Relationship><Relationship Id="rId1" Type="http://schemas.openxmlformats.org/officeDocument/2006/relationships/image" Target="../media/image7.jpeg"></Relationship></Relationships>
</file>

<file path=ppt/slides/_rels/slide8.xml.rels><?xml version="1.0" encoding="UTF-8"?>
<Relationships xmlns="http://schemas.openxmlformats.org/package/2006/relationships"><Relationship Id="rId5" Type="http://schemas.openxmlformats.org/officeDocument/2006/relationships/notesSlide" Target="../notesSlides/notesSlide8.xml"></Relationship><Relationship Id="rId4" Type="http://schemas.openxmlformats.org/officeDocument/2006/relationships/slideLayout" Target="../slideLayouts/slideLayout4.xml"></Relationship><Relationship Id="rId3" Type="http://schemas.openxmlformats.org/officeDocument/2006/relationships/themeOverride" Target="../theme/themeOverride12.xml"></Relationship><Relationship Id="rId2" Type="http://schemas.openxmlformats.org/officeDocument/2006/relationships/image" Target="../media/image27.png"></Relationship><Relationship Id="rId1" Type="http://schemas.openxmlformats.org/officeDocument/2006/relationships/image" Target="../media/image7.jpeg"></Relationship></Relationships>
</file>

<file path=ppt/slides/_rels/slide9.xml.rels><?xml version="1.0" encoding="UTF-8"?>
<Relationships xmlns="http://schemas.openxmlformats.org/package/2006/relationships"><Relationship Id="rId5" Type="http://schemas.openxmlformats.org/officeDocument/2006/relationships/notesSlide" Target="../notesSlides/notesSlide9.xml"></Relationship><Relationship Id="rId4" Type="http://schemas.openxmlformats.org/officeDocument/2006/relationships/slideLayout" Target="../slideLayouts/slideLayout4.xml"></Relationship><Relationship Id="rId3" Type="http://schemas.openxmlformats.org/officeDocument/2006/relationships/themeOverride" Target="../theme/themeOverride13.xml"></Relationship><Relationship Id="rId2" Type="http://schemas.openxmlformats.org/officeDocument/2006/relationships/image" Target="../media/image28.png"></Relationship><Relationship Id="rId1" Type="http://schemas.openxmlformats.org/officeDocument/2006/relationships/image" Target="../media/image7.jpeg"></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7310" y="4263778"/>
            <a:ext cx="4058434" cy="410464"/>
          </a:xfrm>
          <a:prstGeom prst="rect">
            <a:avLst/>
          </a:prstGeom>
          <a:solidFill>
            <a:srgbClr val="7EA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charset="-122"/>
              <a:ea typeface="思源黑体 CN Bold" panose="020B0800000000000000" charset="-122"/>
            </a:endParaRPr>
          </a:p>
        </p:txBody>
      </p:sp>
      <p:sp>
        <p:nvSpPr>
          <p:cNvPr id="27" name="TextBox 26"/>
          <p:cNvSpPr txBox="1"/>
          <p:nvPr/>
        </p:nvSpPr>
        <p:spPr>
          <a:xfrm>
            <a:off x="3983427" y="4211717"/>
            <a:ext cx="3886200" cy="400110"/>
          </a:xfrm>
          <a:prstGeom prst="rect">
            <a:avLst/>
          </a:prstGeom>
          <a:solidFill>
            <a:srgbClr val="B2D383"/>
          </a:solidFill>
        </p:spPr>
        <p:txBody>
          <a:bodyPr wrap="square" rtlCol="0">
            <a:spAutoFit/>
          </a:bodyPr>
          <a:lstStyle/>
          <a:p>
            <a:pPr algn="ctr" defTabSz="914400"/>
            <a:r>
              <a:rPr lang="zh-CN" altLang="en-US" sz="2000" b="1" dirty="0" smtClean="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张</a:t>
            </a:r>
            <a:r>
              <a:rPr lang="zh-CN" altLang="en-US" sz="2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克顺</a:t>
            </a:r>
            <a:r>
              <a:rPr lang="en-US" altLang="zh-CN" sz="2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2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周庆红 主编</a:t>
            </a:r>
            <a:endParaRPr lang="zh-CN" altLang="en-US" sz="2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椭圆 2"/>
          <p:cNvSpPr/>
          <p:nvPr/>
        </p:nvSpPr>
        <p:spPr>
          <a:xfrm>
            <a:off x="-267593" y="-8928294"/>
            <a:ext cx="12388240" cy="9987421"/>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61241" y="-8286219"/>
            <a:ext cx="12388240" cy="9987421"/>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754130" y="-8286219"/>
            <a:ext cx="12388240" cy="9987421"/>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21569" y="-8286219"/>
            <a:ext cx="12388240" cy="9987421"/>
          </a:xfrm>
          <a:prstGeom prst="ellipse">
            <a:avLst/>
          </a:prstGeom>
          <a:solidFill>
            <a:srgbClr val="7030A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600732" y="6057919"/>
            <a:ext cx="12388240" cy="9987421"/>
          </a:xfrm>
          <a:prstGeom prst="ellipse">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377352" y="5446485"/>
            <a:ext cx="12388240" cy="9987421"/>
          </a:xfrm>
          <a:prstGeom prst="ellipse">
            <a:avLst/>
          </a:prstGeom>
          <a:solidFill>
            <a:schemeClr val="accent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76107" y="5638550"/>
            <a:ext cx="12388240" cy="9987421"/>
          </a:xfrm>
          <a:prstGeom prst="ellipse">
            <a:avLst/>
          </a:prstGeom>
          <a:solidFill>
            <a:schemeClr val="tx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577752" y="5287342"/>
            <a:ext cx="12388240" cy="9987421"/>
          </a:xfrm>
          <a:prstGeom prst="ellipse">
            <a:avLst/>
          </a:prstGeom>
          <a:solidFill>
            <a:schemeClr val="accent6">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图文框 30"/>
          <p:cNvSpPr/>
          <p:nvPr/>
        </p:nvSpPr>
        <p:spPr>
          <a:xfrm>
            <a:off x="0" y="6406"/>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0" name="图片 9" descr="文本&#10;&#10;描述已自动生成"/>
          <p:cNvPicPr>
            <a:picLocks noChangeAspect="1"/>
          </p:cNvPicPr>
          <p:nvPr/>
        </p:nvPicPr>
        <p:blipFill rotWithShape="1">
          <a:blip r:embed="rId1" cstate="print">
            <a:alphaModFix amt="50000"/>
            <a:duotone>
              <a:prstClr val="black"/>
              <a:srgbClr val="A096D4">
                <a:tint val="45000"/>
                <a:satMod val="400000"/>
              </a:srgbClr>
            </a:duotone>
            <a:extLst>
              <a:ext uri="{28A0092B-C50C-407E-A947-70E740481C1C}">
                <a14:useLocalDpi xmlns:a14="http://schemas.microsoft.com/office/drawing/2010/main" val="0"/>
              </a:ext>
            </a:extLst>
          </a:blip>
          <a:srcRect b="14798"/>
          <a:stretch>
            <a:fillRect/>
          </a:stretch>
        </p:blipFill>
        <p:spPr>
          <a:xfrm>
            <a:off x="153987" y="153194"/>
            <a:ext cx="2296485" cy="545236"/>
          </a:xfrm>
          <a:prstGeom prst="rect">
            <a:avLst/>
          </a:prstGeom>
        </p:spPr>
      </p:pic>
      <p:pic>
        <p:nvPicPr>
          <p:cNvPr id="32" name="图片 31"/>
          <p:cNvPicPr>
            <a:picLocks noChangeAspect="1"/>
          </p:cNvPicPr>
          <p:nvPr/>
        </p:nvPicPr>
        <p:blipFill>
          <a:blip r:embed="rId2"/>
          <a:stretch>
            <a:fillRect/>
          </a:stretch>
        </p:blipFill>
        <p:spPr>
          <a:xfrm>
            <a:off x="589373" y="2734841"/>
            <a:ext cx="11016427" cy="11095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6" presetClass="entr" presetSubtype="21"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barn(inVertical)">
                                      <p:cBhvr>
                                        <p:cTn id="53" dur="500"/>
                                        <p:tgtEl>
                                          <p:spTgt spid="4"/>
                                        </p:tgtEl>
                                      </p:cBhvr>
                                    </p:animEffect>
                                  </p:childTnLst>
                                </p:cTn>
                              </p:par>
                            </p:childTnLst>
                          </p:cTn>
                        </p:par>
                        <p:par>
                          <p:cTn id="54" fill="hold">
                            <p:stCondLst>
                              <p:cond delay="1500"/>
                            </p:stCondLst>
                            <p:childTnLst>
                              <p:par>
                                <p:cTn id="55" presetID="42"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42"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animBg="1"/>
      <p:bldP spid="3" grpId="0" animBg="1"/>
      <p:bldP spid="19" grpId="0" animBg="1"/>
      <p:bldP spid="20" grpId="0" animBg="1"/>
      <p:bldP spid="21" grpId="0" animBg="1"/>
      <p:bldP spid="22" grpId="0" animBg="1"/>
      <p:bldP spid="23" grpId="0" animBg="1"/>
      <p:bldP spid="24" grpId="0" animBg="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40410" y="1807210"/>
            <a:ext cx="10904855" cy="1455420"/>
          </a:xfrm>
          <a:prstGeom prst="rect">
            <a:avLst/>
          </a:prstGeom>
        </p:spPr>
        <p:txBody>
          <a:bodyPr wrap="square">
            <a:spAutoFit/>
          </a:bodyPr>
          <a:lstStyle/>
          <a:p>
            <a:pPr>
              <a:tabLst>
                <a:tab pos="266700" algn="l"/>
              </a:tabLst>
            </a:pPr>
            <a:r>
              <a:rPr lang="en-US" altLang="zh-CN" sz="2200" kern="100" dirty="0">
                <a:solidFill>
                  <a:srgbClr val="6D70C7"/>
                </a:solidFill>
                <a:latin typeface="微软雅黑" panose="020B0503020204020204" pitchFamily="34" charset="-122"/>
                <a:ea typeface="微软雅黑" panose="020B0503020204020204" pitchFamily="34" charset="-122"/>
              </a:rPr>
              <a:t> </a:t>
            </a:r>
            <a:r>
              <a:rPr lang="zh-CN" altLang="en-US" sz="2200" kern="100" dirty="0">
                <a:solidFill>
                  <a:srgbClr val="6D70C7"/>
                </a:solidFill>
                <a:latin typeface="微软雅黑" panose="020B0503020204020204" pitchFamily="34" charset="-122"/>
                <a:ea typeface="微软雅黑" panose="020B0503020204020204" pitchFamily="34" charset="-122"/>
              </a:rPr>
              <a:t>二、绘本阅读活动有利于幼儿多元智能的发展</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（三）绘本阅读促进幼儿空间智能的发展</a:t>
            </a:r>
            <a:endParaRPr lang="en-US" altLang="zh-CN" sz="20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tretch>
            <a:fillRect/>
          </a:stretch>
        </p:blipFill>
        <p:spPr>
          <a:xfrm>
            <a:off x="7075170" y="2056765"/>
            <a:ext cx="3914775" cy="3914775"/>
          </a:xfrm>
          <a:prstGeom prst="rect">
            <a:avLst/>
          </a:prstGeom>
          <a:effectLst>
            <a:outerShdw blurRad="50800" dist="38100" dir="2700000" algn="tl" rotWithShape="0">
              <a:prstClr val="black">
                <a:alpha val="40000"/>
              </a:prstClr>
            </a:outerShdw>
          </a:effectLst>
        </p:spPr>
      </p:pic>
      <p:sp>
        <p:nvSpPr>
          <p:cNvPr id="5" name="文本框 4"/>
          <p:cNvSpPr txBox="1"/>
          <p:nvPr/>
        </p:nvSpPr>
        <p:spPr>
          <a:xfrm>
            <a:off x="1310005" y="3070860"/>
            <a:ext cx="5224145" cy="1886585"/>
          </a:xfrm>
          <a:prstGeom prst="rect">
            <a:avLst/>
          </a:prstGeom>
          <a:noFill/>
        </p:spPr>
        <p:txBody>
          <a:bodyPr wrap="square" rtlCol="0">
            <a:spAutoFit/>
          </a:bodyPr>
          <a:p>
            <a:pPr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sym typeface="+mn-ea"/>
              </a:rPr>
              <a:t>    </a:t>
            </a:r>
            <a:r>
              <a:rPr lang="en-US" altLang="zh-CN" sz="2000" kern="100" dirty="0">
                <a:solidFill>
                  <a:srgbClr val="6D70C7"/>
                </a:solidFill>
                <a:latin typeface="楷体" panose="02010609060101010101" pitchFamily="49" charset="-122"/>
                <a:ea typeface="楷体" panose="02010609060101010101" pitchFamily="49" charset="-122"/>
                <a:sym typeface="+mn-ea"/>
              </a:rPr>
              <a:t>阅读绘本时，婴儿从彩色卡绘本中观察和摄取到线条、颜色、形象和情境等丰富表征，可以感知、辨别和记忆图画内容，空间感会越来越明晰。</a:t>
            </a:r>
            <a:endParaRPr lang="en-US" altLang="zh-CN" kern="100" dirty="0">
              <a:solidFill>
                <a:srgbClr val="6D70C7"/>
              </a:solidFill>
              <a:latin typeface="楷体" panose="02010609060101010101" pitchFamily="49" charset="-122"/>
              <a:ea typeface="楷体" panose="02010609060101010101" pitchFamily="49" charset="-122"/>
            </a:endParaRPr>
          </a:p>
          <a:p>
            <a:pPr eaLnBrk="1" latinLnBrk="0" hangingPunct="1">
              <a:lnSpc>
                <a:spcPts val="2800"/>
              </a:lnSpc>
            </a:pPr>
            <a:endParaRPr lang="zh-CN" altLang="en-US"/>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40410" y="1807210"/>
            <a:ext cx="6407785" cy="4328160"/>
          </a:xfrm>
          <a:prstGeom prst="rect">
            <a:avLst/>
          </a:prstGeom>
        </p:spPr>
        <p:txBody>
          <a:bodyPr wrap="square">
            <a:spAutoFit/>
          </a:bodyPr>
          <a:lstStyle/>
          <a:p>
            <a:pPr>
              <a:tabLst>
                <a:tab pos="266700" algn="l"/>
              </a:tabLst>
            </a:pPr>
            <a:r>
              <a:rPr lang="en-US" altLang="zh-CN" sz="2200" kern="100" dirty="0">
                <a:solidFill>
                  <a:srgbClr val="6D70C7"/>
                </a:solidFill>
                <a:latin typeface="微软雅黑" panose="020B0503020204020204" pitchFamily="34" charset="-122"/>
                <a:ea typeface="微软雅黑" panose="020B0503020204020204" pitchFamily="34" charset="-122"/>
              </a:rPr>
              <a:t> </a:t>
            </a:r>
            <a:r>
              <a:rPr lang="zh-CN" altLang="en-US" sz="2200" kern="100" dirty="0">
                <a:solidFill>
                  <a:srgbClr val="6D70C7"/>
                </a:solidFill>
                <a:latin typeface="微软雅黑" panose="020B0503020204020204" pitchFamily="34" charset="-122"/>
                <a:ea typeface="微软雅黑" panose="020B0503020204020204" pitchFamily="34" charset="-122"/>
              </a:rPr>
              <a:t>二、绘本阅读活动有利于幼儿多元智能的发展</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  （四）绘本阅读促进幼儿音乐智能的发展</a:t>
            </a:r>
            <a:endParaRPr lang="en-US" altLang="zh-CN" sz="20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音乐使幼儿的内心充满欢乐，在潜移默化间感染和抚慰幼儿的心灵，引起幼儿的共鸣。培养幼儿音乐才能的途径很多，上宝贝音乐课程是以前家长的普遍选择。后来，音乐家、儿童文学家、美术家们通力合作，创作出了各种类型的音乐主题绘本，把音乐、童话故事、绘画三种元素完美地结合起来，将音乐形象化、故事化，拉近了幼儿与音乐的距离，唤起了幼儿对音乐的最美好的情感，让幼儿爱上阅读，爱上音乐，内心充盈，茁壮成长。</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a:stretch>
            <a:fillRect/>
          </a:stretch>
        </p:blipFill>
        <p:spPr>
          <a:xfrm>
            <a:off x="7262495" y="2442845"/>
            <a:ext cx="4348480" cy="3415665"/>
          </a:xfrm>
          <a:prstGeom prst="rect">
            <a:avLst/>
          </a:prstGeom>
          <a:effectLst>
            <a:outerShdw blurRad="50800" dist="38100" dir="2700000" algn="tl" rotWithShape="0">
              <a:prstClr val="black">
                <a:alpha val="40000"/>
              </a:prstClr>
            </a:outerShdw>
          </a:effectLst>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40410" y="1807210"/>
            <a:ext cx="10915650" cy="2173605"/>
          </a:xfrm>
          <a:prstGeom prst="rect">
            <a:avLst/>
          </a:prstGeom>
        </p:spPr>
        <p:txBody>
          <a:bodyPr wrap="square">
            <a:spAutoFit/>
          </a:bodyPr>
          <a:lstStyle/>
          <a:p>
            <a:pPr>
              <a:tabLst>
                <a:tab pos="266700" algn="l"/>
              </a:tabLst>
            </a:pPr>
            <a:r>
              <a:rPr lang="en-US" altLang="zh-CN" sz="2200" kern="100" dirty="0">
                <a:solidFill>
                  <a:srgbClr val="6D70C7"/>
                </a:solidFill>
                <a:latin typeface="微软雅黑" panose="020B0503020204020204" pitchFamily="34" charset="-122"/>
                <a:ea typeface="微软雅黑" panose="020B0503020204020204" pitchFamily="34" charset="-122"/>
              </a:rPr>
              <a:t> </a:t>
            </a:r>
            <a:r>
              <a:rPr lang="zh-CN" altLang="en-US" sz="2200" kern="100" dirty="0">
                <a:solidFill>
                  <a:srgbClr val="6D70C7"/>
                </a:solidFill>
                <a:latin typeface="微软雅黑" panose="020B0503020204020204" pitchFamily="34" charset="-122"/>
                <a:ea typeface="微软雅黑" panose="020B0503020204020204" pitchFamily="34" charset="-122"/>
              </a:rPr>
              <a:t>二、绘本阅读活动有利于幼儿多元智能的发展</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  （五）绘本阅读促进幼儿运动智能的发展</a:t>
            </a:r>
            <a:endParaRPr lang="en-US" altLang="zh-CN" sz="20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在仿真实的情境中，每个小演员配合乐音，伸伸手，弯弯腰，扭扭屁股， 跺跺脚，或打个滚，或跑一圈……幼儿利用肢体动作表达自己的感觉和看法，通过身体的跳跃跑动、弯曲舒展，锻炼了骨骼和大小肌肉群，增强了身体的柔韧度、灵敏度，发展了运动智能。</a:t>
            </a:r>
            <a:endParaRPr lang="en-US" altLang="zh-CN" sz="2000" kern="100" dirty="0">
              <a:solidFill>
                <a:srgbClr val="6D70C7"/>
              </a:solidFill>
              <a:latin typeface="楷体" panose="02010609060101010101" pitchFamily="49" charset="-122"/>
              <a:ea typeface="楷体" panose="02010609060101010101" pitchFamily="49" charset="-122"/>
            </a:endParaRPr>
          </a:p>
        </p:txBody>
      </p:sp>
      <p:grpSp>
        <p:nvGrpSpPr>
          <p:cNvPr id="5" name="组合 4"/>
          <p:cNvGrpSpPr/>
          <p:nvPr/>
        </p:nvGrpSpPr>
        <p:grpSpPr>
          <a:xfrm>
            <a:off x="1126490" y="4173855"/>
            <a:ext cx="9974580" cy="2198370"/>
            <a:chOff x="933" y="6608"/>
            <a:chExt cx="15708" cy="3462"/>
          </a:xfrm>
        </p:grpSpPr>
        <p:pic>
          <p:nvPicPr>
            <p:cNvPr id="2" name="图片 1"/>
            <p:cNvPicPr>
              <a:picLocks noChangeAspect="1"/>
            </p:cNvPicPr>
            <p:nvPr/>
          </p:nvPicPr>
          <p:blipFill>
            <a:blip r:embed="rId2"/>
            <a:srcRect b="47768"/>
            <a:stretch>
              <a:fillRect/>
            </a:stretch>
          </p:blipFill>
          <p:spPr>
            <a:xfrm>
              <a:off x="933" y="6608"/>
              <a:ext cx="9600" cy="3463"/>
            </a:xfrm>
            <a:prstGeom prst="rect">
              <a:avLst/>
            </a:prstGeom>
          </p:spPr>
        </p:pic>
        <p:pic>
          <p:nvPicPr>
            <p:cNvPr id="4" name="图片 3"/>
            <p:cNvPicPr>
              <a:picLocks noChangeAspect="1"/>
            </p:cNvPicPr>
            <p:nvPr/>
          </p:nvPicPr>
          <p:blipFill>
            <a:blip r:embed="rId2"/>
            <a:srcRect l="36365" t="50468"/>
            <a:stretch>
              <a:fillRect/>
            </a:stretch>
          </p:blipFill>
          <p:spPr>
            <a:xfrm>
              <a:off x="10533" y="6698"/>
              <a:ext cx="6109" cy="3373"/>
            </a:xfrm>
            <a:prstGeom prst="rect">
              <a:avLst/>
            </a:prstGeom>
          </p:spPr>
        </p:pic>
      </p:gr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446405" y="2023110"/>
            <a:ext cx="6329680" cy="2533015"/>
          </a:xfrm>
          <a:prstGeom prst="rect">
            <a:avLst/>
          </a:prstGeom>
        </p:spPr>
        <p:txBody>
          <a:bodyPr wrap="square">
            <a:spAutoFit/>
          </a:bodyPr>
          <a:lstStyle/>
          <a:p>
            <a:pPr>
              <a:tabLst>
                <a:tab pos="266700" algn="l"/>
              </a:tabLst>
            </a:pPr>
            <a:r>
              <a:rPr lang="en-US" altLang="zh-CN" sz="2200" kern="100" dirty="0">
                <a:solidFill>
                  <a:srgbClr val="6D70C7"/>
                </a:solidFill>
                <a:latin typeface="微软雅黑" panose="020B0503020204020204" pitchFamily="34" charset="-122"/>
                <a:ea typeface="微软雅黑" panose="020B0503020204020204" pitchFamily="34" charset="-122"/>
              </a:rPr>
              <a:t> </a:t>
            </a:r>
            <a:r>
              <a:rPr lang="zh-CN" altLang="en-US" sz="2200" kern="100" dirty="0">
                <a:solidFill>
                  <a:srgbClr val="6D70C7"/>
                </a:solidFill>
                <a:latin typeface="微软雅黑" panose="020B0503020204020204" pitchFamily="34" charset="-122"/>
                <a:ea typeface="微软雅黑" panose="020B0503020204020204" pitchFamily="34" charset="-122"/>
              </a:rPr>
              <a:t>二、绘本阅读活动有利于幼儿多元智能的发展</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  （六）绘本阅读促进幼儿人际智能的发展</a:t>
            </a:r>
            <a:endParaRPr lang="en-US" altLang="zh-CN" sz="20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绘本阅读强调“亲子共读”“分享阅读”，在阅读活动中促进师幼共情、幼幼合作以及亲子关系和谐发展，让幼儿产生与教师互动、与同伴交往、与父母交流的兴趣，从而促进幼儿人际智能的发展。</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6" name="图片 5"/>
          <p:cNvPicPr>
            <a:picLocks noChangeAspect="1"/>
          </p:cNvPicPr>
          <p:nvPr/>
        </p:nvPicPr>
        <p:blipFill>
          <a:blip r:embed="rId2"/>
          <a:stretch>
            <a:fillRect/>
          </a:stretch>
        </p:blipFill>
        <p:spPr>
          <a:xfrm>
            <a:off x="7009130" y="2102485"/>
            <a:ext cx="4170045" cy="2961005"/>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446405" y="2023110"/>
            <a:ext cx="6329680" cy="2533015"/>
          </a:xfrm>
          <a:prstGeom prst="rect">
            <a:avLst/>
          </a:prstGeom>
        </p:spPr>
        <p:txBody>
          <a:bodyPr wrap="square">
            <a:spAutoFit/>
          </a:bodyPr>
          <a:lstStyle/>
          <a:p>
            <a:pPr>
              <a:tabLst>
                <a:tab pos="266700" algn="l"/>
              </a:tabLst>
            </a:pPr>
            <a:r>
              <a:rPr lang="en-US" altLang="zh-CN" sz="2200" kern="100" dirty="0">
                <a:solidFill>
                  <a:srgbClr val="6D70C7"/>
                </a:solidFill>
                <a:latin typeface="微软雅黑" panose="020B0503020204020204" pitchFamily="34" charset="-122"/>
                <a:ea typeface="微软雅黑" panose="020B0503020204020204" pitchFamily="34" charset="-122"/>
              </a:rPr>
              <a:t> </a:t>
            </a:r>
            <a:r>
              <a:rPr lang="zh-CN" altLang="en-US" sz="2200" kern="100" dirty="0">
                <a:solidFill>
                  <a:srgbClr val="6D70C7"/>
                </a:solidFill>
                <a:latin typeface="微软雅黑" panose="020B0503020204020204" pitchFamily="34" charset="-122"/>
                <a:ea typeface="微软雅黑" panose="020B0503020204020204" pitchFamily="34" charset="-122"/>
              </a:rPr>
              <a:t>二、绘本阅读活动有利于幼儿多元智能的发展</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  （七）绘本阅读促进幼儿内省智能的发展</a:t>
            </a:r>
            <a:endParaRPr lang="en-US" altLang="zh-CN" sz="20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品格培养类绘本能够使幼儿反观自己的内心世界，将焦点逐渐转向于自我， 在日常生活中反思自己的言行，从而获得认识、洞察和反省自身的能力，即自我认知的能力，实现内省智能的良好发展。</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tretch>
            <a:fillRect/>
          </a:stretch>
        </p:blipFill>
        <p:spPr>
          <a:xfrm>
            <a:off x="6911975" y="1143000"/>
            <a:ext cx="5061585" cy="5488305"/>
          </a:xfrm>
          <a:prstGeom prst="rect">
            <a:avLst/>
          </a:prstGeom>
          <a:effectLst>
            <a:outerShdw blurRad="50800" dist="38100" dir="2700000" algn="tl" rotWithShape="0">
              <a:prstClr val="black">
                <a:alpha val="40000"/>
              </a:prstClr>
            </a:outerShdw>
          </a:effectLst>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446405" y="2023110"/>
            <a:ext cx="6329680" cy="3609975"/>
          </a:xfrm>
          <a:prstGeom prst="rect">
            <a:avLst/>
          </a:prstGeom>
        </p:spPr>
        <p:txBody>
          <a:bodyPr wrap="square">
            <a:spAutoFit/>
          </a:bodyPr>
          <a:lstStyle/>
          <a:p>
            <a:pPr>
              <a:tabLst>
                <a:tab pos="266700" algn="l"/>
              </a:tabLst>
            </a:pPr>
            <a:r>
              <a:rPr lang="en-US" altLang="zh-CN" sz="2200" kern="100" dirty="0">
                <a:solidFill>
                  <a:srgbClr val="6D70C7"/>
                </a:solidFill>
                <a:latin typeface="微软雅黑" panose="020B0503020204020204" pitchFamily="34" charset="-122"/>
                <a:ea typeface="微软雅黑" panose="020B0503020204020204" pitchFamily="34" charset="-122"/>
              </a:rPr>
              <a:t> </a:t>
            </a:r>
            <a:r>
              <a:rPr lang="zh-CN" altLang="en-US" sz="2200" kern="100" dirty="0">
                <a:solidFill>
                  <a:srgbClr val="6D70C7"/>
                </a:solidFill>
                <a:latin typeface="微软雅黑" panose="020B0503020204020204" pitchFamily="34" charset="-122"/>
                <a:ea typeface="微软雅黑" panose="020B0503020204020204" pitchFamily="34" charset="-122"/>
              </a:rPr>
              <a:t>二、绘本阅读活动有利于幼儿多元智能的发展</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  （八）绘本阅读促进幼儿自然探索智能的发展</a:t>
            </a:r>
            <a:endParaRPr lang="en-US" altLang="zh-CN" sz="20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自然探索类绘本对大自然的介绍既全面细致又深入浅出，激发了幼儿对大自然的好奇心，引起了幼儿观察周围事物、探索大自然的兴趣，为幼儿插上了想象的翅膀，帮助幼儿发展自然探索智能。通过阅读自然探索类绘本，幼儿学会了关注大自然、热爱大自然，体验到了大自然中生命的灵性，既向大自然学习，又懂得保护大自然，感受到了生命的美丽，感悟到了生命的意义。</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a:stretch>
            <a:fillRect/>
          </a:stretch>
        </p:blipFill>
        <p:spPr>
          <a:xfrm>
            <a:off x="7120890" y="2367280"/>
            <a:ext cx="4197985" cy="3265805"/>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653742" y="6249194"/>
            <a:ext cx="2133600" cy="306705"/>
          </a:xfrm>
          <a:prstGeom prst="rect">
            <a:avLst/>
          </a:prstGeom>
          <a:noFill/>
          <a:effectLst/>
        </p:spPr>
        <p:txBody>
          <a:bodyPr wrap="square" rtlCol="0">
            <a:spAutoFit/>
          </a:bodyPr>
          <a:lstStyle/>
          <a:p>
            <a:pPr algn="r"/>
            <a:r>
              <a:rPr lang="zh-CN" altLang="en-US" sz="1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本节设计制作</a:t>
            </a:r>
            <a:r>
              <a:rPr lang="zh-CN" altLang="en-US"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：孙志文</a:t>
            </a:r>
            <a:endParaRPr lang="en-US" altLang="zh-CN"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4192587" y="3554088"/>
            <a:ext cx="3622955" cy="707886"/>
          </a:xfrm>
          <a:prstGeom prst="rect">
            <a:avLst/>
          </a:prstGeom>
          <a:noFill/>
        </p:spPr>
        <p:txBody>
          <a:bodyPr wrap="square" rtlCol="0">
            <a:spAutoFit/>
          </a:bodyPr>
          <a:lstStyle/>
          <a:p>
            <a:pPr algn="ctr"/>
            <a:r>
              <a:rPr lang="zh-CN" altLang="en-US" sz="4000" b="1" dirty="0">
                <a:solidFill>
                  <a:prstClr val="black">
                    <a:lumMod val="50000"/>
                    <a:lumOff val="50000"/>
                  </a:prstClr>
                </a:solidFill>
                <a:latin typeface="微软雅黑" panose="020B0503020204020204" pitchFamily="34" charset="-122"/>
                <a:ea typeface="微软雅黑" panose="020B0503020204020204" pitchFamily="34" charset="-122"/>
                <a:cs typeface="+mn-ea"/>
              </a:rPr>
              <a:t>谢 谢 观 看</a:t>
            </a:r>
            <a:endParaRPr lang="zh-CN" altLang="en-US" sz="4000" b="1" dirty="0">
              <a:solidFill>
                <a:prstClr val="black">
                  <a:lumMod val="50000"/>
                  <a:lumOff val="50000"/>
                </a:prstClr>
              </a:solidFill>
              <a:latin typeface="微软雅黑" panose="020B0503020204020204" pitchFamily="34" charset="-122"/>
              <a:ea typeface="微软雅黑" panose="020B0503020204020204" pitchFamily="34" charset="-122"/>
              <a:cs typeface="+mn-ea"/>
            </a:endParaRPr>
          </a:p>
        </p:txBody>
      </p:sp>
      <p:pic>
        <p:nvPicPr>
          <p:cNvPr id="4" name="图片 3"/>
          <p:cNvPicPr>
            <a:picLocks noChangeAspect="1"/>
          </p:cNvPicPr>
          <p:nvPr/>
        </p:nvPicPr>
        <p:blipFill>
          <a:blip r:embed="rId1"/>
          <a:stretch>
            <a:fillRect/>
          </a:stretch>
        </p:blipFill>
        <p:spPr>
          <a:xfrm>
            <a:off x="763587" y="2444520"/>
            <a:ext cx="11016427" cy="11095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97128" y="1283057"/>
            <a:ext cx="10461352" cy="4335474"/>
            <a:chOff x="1296651" y="1282759"/>
            <a:chExt cx="10458931" cy="4334471"/>
          </a:xfrm>
        </p:grpSpPr>
        <p:grpSp>
          <p:nvGrpSpPr>
            <p:cNvPr id="3" name="组合 2"/>
            <p:cNvGrpSpPr/>
            <p:nvPr/>
          </p:nvGrpSpPr>
          <p:grpSpPr>
            <a:xfrm>
              <a:off x="1296651" y="1282759"/>
              <a:ext cx="10458931" cy="4334471"/>
              <a:chOff x="578870" y="1338194"/>
              <a:chExt cx="10461654" cy="4335600"/>
            </a:xfrm>
          </p:grpSpPr>
          <p:sp>
            <p:nvSpPr>
              <p:cNvPr id="44" name="矩形 43"/>
              <p:cNvSpPr>
                <a:spLocks noChangeAspect="1"/>
              </p:cNvSpPr>
              <p:nvPr/>
            </p:nvSpPr>
            <p:spPr>
              <a:xfrm>
                <a:off x="1114670" y="2436671"/>
                <a:ext cx="3960000" cy="257232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black">
                      <a:lumMod val="50000"/>
                      <a:lumOff val="50000"/>
                    </a:prstClr>
                  </a:solidFill>
                  <a:latin typeface="字魂59号-创粗黑" panose="00000500000000000000"/>
                  <a:ea typeface="字魂59号-创粗黑" panose="00000500000000000000"/>
                </a:endParaRPr>
              </a:p>
            </p:txBody>
          </p:sp>
          <p:grpSp>
            <p:nvGrpSpPr>
              <p:cNvPr id="2" name="组合 1"/>
              <p:cNvGrpSpPr/>
              <p:nvPr/>
            </p:nvGrpSpPr>
            <p:grpSpPr>
              <a:xfrm flipH="1">
                <a:off x="578870" y="1338194"/>
                <a:ext cx="10461654" cy="4335600"/>
                <a:chOff x="1649630" y="1338194"/>
                <a:chExt cx="10461654" cy="4335600"/>
              </a:xfrm>
            </p:grpSpPr>
            <p:sp>
              <p:nvSpPr>
                <p:cNvPr id="16" name="1"/>
                <p:cNvSpPr>
                  <a:spLocks noChangeArrowheads="1"/>
                </p:cNvSpPr>
                <p:nvPr>
                  <p:custDataLst>
                    <p:tags r:id="rId1"/>
                  </p:custDataLst>
                </p:nvPr>
              </p:nvSpPr>
              <p:spPr bwMode="auto">
                <a:xfrm>
                  <a:off x="2710141" y="1408359"/>
                  <a:ext cx="2472192"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20000"/>
                    </a:lnSpc>
                    <a:spcBef>
                      <a:spcPct val="0"/>
                    </a:spcBef>
                    <a:buNone/>
                  </a:pPr>
                  <a:r>
                    <a:rPr lang="zh-CN" altLang="en-US" sz="2400" b="1" dirty="0">
                      <a:solidFill>
                        <a:schemeClr val="accent6">
                          <a:lumMod val="50000"/>
                        </a:schemeClr>
                      </a:solidFill>
                      <a:latin typeface="楷体" panose="02010609060101010101" pitchFamily="49" charset="-122"/>
                      <a:ea typeface="楷体" panose="02010609060101010101" pitchFamily="49" charset="-122"/>
                    </a:rPr>
                    <a:t>幼儿绘本概述</a:t>
                  </a:r>
                  <a:endParaRPr lang="zh-CN" altLang="en-US" sz="2400" b="1" dirty="0">
                    <a:solidFill>
                      <a:schemeClr val="accent6">
                        <a:lumMod val="50000"/>
                      </a:schemeClr>
                    </a:solidFill>
                    <a:latin typeface="楷体" panose="02010609060101010101" pitchFamily="49" charset="-122"/>
                    <a:ea typeface="楷体" panose="02010609060101010101" pitchFamily="49" charset="-122"/>
                  </a:endParaRPr>
                </a:p>
              </p:txBody>
            </p:sp>
            <p:sp>
              <p:nvSpPr>
                <p:cNvPr id="17" name="2"/>
                <p:cNvSpPr>
                  <a:spLocks noChangeArrowheads="1"/>
                </p:cNvSpPr>
                <p:nvPr>
                  <p:custDataLst>
                    <p:tags r:id="rId2"/>
                  </p:custDataLst>
                </p:nvPr>
              </p:nvSpPr>
              <p:spPr bwMode="auto">
                <a:xfrm>
                  <a:off x="1829786" y="2278082"/>
                  <a:ext cx="3700109"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defTabSz="914400">
                    <a:lnSpc>
                      <a:spcPct val="120000"/>
                    </a:lnSpc>
                    <a:buClrTx/>
                    <a:buSzTx/>
                    <a:buNone/>
                  </a:pPr>
                  <a:r>
                    <a:rPr lang="zh-CN" altLang="en-US" sz="2400" b="1" dirty="0">
                      <a:solidFill>
                        <a:srgbClr val="F4B300"/>
                      </a:solidFill>
                      <a:effectLst>
                        <a:innerShdw blurRad="63500" dist="50800" dir="13500000">
                          <a:prstClr val="black">
                            <a:alpha val="50000"/>
                          </a:prstClr>
                        </a:innerShdw>
                      </a:effectLst>
                      <a:latin typeface="楷体" panose="02010609060101010101" pitchFamily="49" charset="-122"/>
                      <a:ea typeface="楷体" panose="02010609060101010101" pitchFamily="49" charset="-122"/>
                    </a:rPr>
                    <a:t>绘本阅读与幼儿多元发展</a:t>
                  </a:r>
                  <a:endParaRPr lang="zh-CN" altLang="en-US" sz="2400" b="1" dirty="0">
                    <a:solidFill>
                      <a:srgbClr val="F4B300"/>
                    </a:solidFill>
                    <a:effectLst>
                      <a:innerShdw blurRad="63500" dist="50800" dir="13500000">
                        <a:prstClr val="black">
                          <a:alpha val="50000"/>
                        </a:prstClr>
                      </a:innerShdw>
                    </a:effectLst>
                    <a:latin typeface="楷体" panose="02010609060101010101" pitchFamily="49" charset="-122"/>
                    <a:ea typeface="楷体" panose="02010609060101010101" pitchFamily="49" charset="-122"/>
                  </a:endParaRPr>
                </a:p>
              </p:txBody>
            </p:sp>
            <p:sp>
              <p:nvSpPr>
                <p:cNvPr id="18" name="3"/>
                <p:cNvSpPr>
                  <a:spLocks noChangeArrowheads="1"/>
                </p:cNvSpPr>
                <p:nvPr>
                  <p:custDataLst>
                    <p:tags r:id="rId3"/>
                  </p:custDataLst>
                </p:nvPr>
              </p:nvSpPr>
              <p:spPr bwMode="auto">
                <a:xfrm>
                  <a:off x="1649630" y="3166609"/>
                  <a:ext cx="4333336"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00000"/>
                    </a:lnSpc>
                    <a:spcBef>
                      <a:spcPct val="0"/>
                    </a:spcBef>
                    <a:buNone/>
                  </a:pPr>
                  <a:r>
                    <a:rPr lang="zh-CN" altLang="en-US" sz="2400" b="1" dirty="0">
                      <a:solidFill>
                        <a:schemeClr val="accent6">
                          <a:lumMod val="50000"/>
                        </a:schemeClr>
                      </a:solidFill>
                      <a:latin typeface="楷体" panose="02010609060101010101" pitchFamily="49" charset="-122"/>
                      <a:ea typeface="楷体" panose="02010609060101010101" pitchFamily="49" charset="-122"/>
                    </a:rPr>
                    <a:t>幼儿绘本创意设计与制作</a:t>
                  </a:r>
                  <a:endParaRPr lang="zh-CN" altLang="en-US" sz="2400" b="1" dirty="0">
                    <a:solidFill>
                      <a:schemeClr val="accent6">
                        <a:lumMod val="50000"/>
                      </a:schemeClr>
                    </a:solidFill>
                    <a:latin typeface="楷体" panose="02010609060101010101" pitchFamily="49" charset="-122"/>
                    <a:ea typeface="楷体" panose="02010609060101010101" pitchFamily="49" charset="-122"/>
                  </a:endParaRPr>
                </a:p>
              </p:txBody>
            </p:sp>
            <p:sp>
              <p:nvSpPr>
                <p:cNvPr id="19" name="4"/>
                <p:cNvSpPr>
                  <a:spLocks noChangeArrowheads="1"/>
                </p:cNvSpPr>
                <p:nvPr>
                  <p:custDataLst>
                    <p:tags r:id="rId4"/>
                  </p:custDataLst>
                </p:nvPr>
              </p:nvSpPr>
              <p:spPr bwMode="auto">
                <a:xfrm>
                  <a:off x="2550411" y="4015370"/>
                  <a:ext cx="3856243"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00000"/>
                    </a:lnSpc>
                    <a:spcBef>
                      <a:spcPct val="0"/>
                    </a:spcBef>
                    <a:buNone/>
                  </a:pPr>
                  <a:r>
                    <a:rPr lang="zh-CN" altLang="en-US" sz="2400" b="1" dirty="0">
                      <a:solidFill>
                        <a:schemeClr val="accent6">
                          <a:lumMod val="50000"/>
                        </a:schemeClr>
                      </a:solidFill>
                      <a:latin typeface="楷体" panose="02010609060101010101" pitchFamily="49" charset="-122"/>
                      <a:ea typeface="楷体" panose="02010609060101010101" pitchFamily="49" charset="-122"/>
                    </a:rPr>
                    <a:t>幼儿绘本开发与实例</a:t>
                  </a:r>
                  <a:endParaRPr lang="zh-CN" altLang="en-US" sz="2400" b="1" dirty="0">
                    <a:solidFill>
                      <a:schemeClr val="accent6">
                        <a:lumMod val="50000"/>
                      </a:schemeClr>
                    </a:solidFill>
                    <a:latin typeface="楷体" panose="02010609060101010101" pitchFamily="49" charset="-122"/>
                    <a:ea typeface="楷体" panose="02010609060101010101" pitchFamily="49" charset="-122"/>
                  </a:endParaRPr>
                </a:p>
              </p:txBody>
            </p:sp>
            <p:sp>
              <p:nvSpPr>
                <p:cNvPr id="20" name="1"/>
                <p:cNvSpPr>
                  <a:spLocks noChangeAspect="1"/>
                </p:cNvSpPr>
                <p:nvPr>
                  <p:custDataLst>
                    <p:tags r:id="rId5"/>
                  </p:custDataLst>
                </p:nvPr>
              </p:nvSpPr>
              <p:spPr>
                <a:xfrm flipH="1">
                  <a:off x="5334947" y="1463788"/>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1</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1" name="2"/>
                <p:cNvSpPr>
                  <a:spLocks noChangeAspect="1"/>
                </p:cNvSpPr>
                <p:nvPr>
                  <p:custDataLst>
                    <p:tags r:id="rId6"/>
                  </p:custDataLst>
                </p:nvPr>
              </p:nvSpPr>
              <p:spPr>
                <a:xfrm flipH="1">
                  <a:off x="5658957" y="2342949"/>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2</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3" name="3"/>
                <p:cNvSpPr>
                  <a:spLocks noChangeAspect="1"/>
                </p:cNvSpPr>
                <p:nvPr>
                  <p:custDataLst>
                    <p:tags r:id="rId7"/>
                  </p:custDataLst>
                </p:nvPr>
              </p:nvSpPr>
              <p:spPr>
                <a:xfrm flipH="1">
                  <a:off x="6112026" y="3226482"/>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3</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3" name="4"/>
                <p:cNvSpPr>
                  <a:spLocks noChangeAspect="1"/>
                </p:cNvSpPr>
                <p:nvPr>
                  <p:custDataLst>
                    <p:tags r:id="rId8"/>
                  </p:custDataLst>
                </p:nvPr>
              </p:nvSpPr>
              <p:spPr>
                <a:xfrm flipH="1">
                  <a:off x="6518650" y="4083280"/>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4</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39" name="组合 38"/>
                <p:cNvGrpSpPr/>
                <p:nvPr/>
              </p:nvGrpSpPr>
              <p:grpSpPr>
                <a:xfrm>
                  <a:off x="7849472" y="1338194"/>
                  <a:ext cx="4261812" cy="4335600"/>
                  <a:chOff x="7849472" y="1338194"/>
                  <a:chExt cx="4261812" cy="4335600"/>
                </a:xfrm>
              </p:grpSpPr>
              <p:grpSp>
                <p:nvGrpSpPr>
                  <p:cNvPr id="40" name="组合 39"/>
                  <p:cNvGrpSpPr/>
                  <p:nvPr/>
                </p:nvGrpSpPr>
                <p:grpSpPr>
                  <a:xfrm>
                    <a:off x="7849472" y="1338194"/>
                    <a:ext cx="4261812" cy="3496391"/>
                    <a:chOff x="7849472" y="1338194"/>
                    <a:chExt cx="4261812" cy="3496391"/>
                  </a:xfrm>
                </p:grpSpPr>
                <p:pic>
                  <p:nvPicPr>
                    <p:cNvPr id="42" name="图片 4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flipH="1">
                      <a:off x="7849472" y="2113394"/>
                      <a:ext cx="4078823" cy="2721191"/>
                    </a:xfrm>
                    <a:prstGeom prst="rect">
                      <a:avLst/>
                    </a:prstGeom>
                    <a:noFill/>
                    <a:ln>
                      <a:noFill/>
                    </a:ln>
                  </p:spPr>
                </p:pic>
                <p:sp>
                  <p:nvSpPr>
                    <p:cNvPr id="43" name="文本框 13"/>
                    <p:cNvSpPr txBox="1"/>
                    <p:nvPr/>
                  </p:nvSpPr>
                  <p:spPr>
                    <a:xfrm>
                      <a:off x="9231284" y="1338194"/>
                      <a:ext cx="2880000" cy="720000"/>
                    </a:xfrm>
                    <a:prstGeom prst="rect">
                      <a:avLst/>
                    </a:prstGeom>
                    <a:noFill/>
                  </p:spPr>
                  <p:txBody>
                    <a:bodyPr wrap="square" lIns="91447" tIns="45724" rIns="91447" bIns="45724" rtlCol="0" anchor="t" anchorCtr="0">
                      <a:noAutofit/>
                    </a:bodyPr>
                    <a:lstStyle/>
                    <a:p>
                      <a:pPr defTabSz="914400"/>
                      <a:r>
                        <a:rPr lang="zh-CN" altLang="en-US" sz="3600" b="1" spc="600" dirty="0">
                          <a:solidFill>
                            <a:prstClr val="black">
                              <a:lumMod val="50000"/>
                              <a:lumOff val="50000"/>
                            </a:prstClr>
                          </a:solidFill>
                          <a:latin typeface="微软雅黑" panose="020B0503020204020204" pitchFamily="34" charset="-122"/>
                          <a:ea typeface="微软雅黑" panose="020B0503020204020204" pitchFamily="34" charset="-122"/>
                        </a:rPr>
                        <a:t>目录</a:t>
                      </a:r>
                      <a:endParaRPr lang="zh-CN" altLang="en-US" sz="3600" b="1" spc="6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41" name="文本框 13"/>
                  <p:cNvSpPr txBox="1"/>
                  <p:nvPr/>
                </p:nvSpPr>
                <p:spPr>
                  <a:xfrm>
                    <a:off x="9019237" y="4953794"/>
                    <a:ext cx="3092047" cy="720000"/>
                  </a:xfrm>
                  <a:prstGeom prst="rect">
                    <a:avLst/>
                  </a:prstGeom>
                  <a:noFill/>
                </p:spPr>
                <p:txBody>
                  <a:bodyPr wrap="square" lIns="91447" tIns="45724" rIns="91447" bIns="45724" rtlCol="0" anchor="t" anchorCtr="0">
                    <a:noAutofit/>
                  </a:bodyPr>
                  <a:lstStyle/>
                  <a:p>
                    <a:pPr defTabSz="914400"/>
                    <a:r>
                      <a:rPr lang="en-US" altLang="zh-CN" sz="3600" b="1" spc="300" dirty="0">
                        <a:solidFill>
                          <a:prstClr val="black">
                            <a:lumMod val="50000"/>
                            <a:lumOff val="50000"/>
                          </a:prstClr>
                        </a:solidFill>
                        <a:latin typeface="微软雅黑" panose="020B0503020204020204" pitchFamily="34" charset="-122"/>
                        <a:ea typeface="微软雅黑" panose="020B0503020204020204" pitchFamily="34" charset="-122"/>
                      </a:rPr>
                      <a:t>CONTENTS</a:t>
                    </a:r>
                    <a:endParaRPr lang="zh-CN" altLang="en-US" sz="3600" b="1" spc="3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grpSp>
        <p:sp>
          <p:nvSpPr>
            <p:cNvPr id="22" name="4"/>
            <p:cNvSpPr>
              <a:spLocks noChangeArrowheads="1"/>
            </p:cNvSpPr>
            <p:nvPr>
              <p:custDataLst>
                <p:tags r:id="rId10"/>
              </p:custDataLst>
            </p:nvPr>
          </p:nvSpPr>
          <p:spPr bwMode="auto">
            <a:xfrm flipH="1">
              <a:off x="6580108" y="4840963"/>
              <a:ext cx="2448002" cy="767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00000"/>
                </a:lnSpc>
                <a:spcBef>
                  <a:spcPct val="0"/>
                </a:spcBef>
                <a:buNone/>
              </a:pPr>
              <a:r>
                <a:rPr lang="zh-CN" altLang="en-US" sz="2400" b="1" dirty="0">
                  <a:solidFill>
                    <a:schemeClr val="accent6">
                      <a:lumMod val="50000"/>
                    </a:schemeClr>
                  </a:solidFill>
                  <a:latin typeface="楷体" panose="02010609060101010101" pitchFamily="49" charset="-122"/>
                  <a:ea typeface="楷体" panose="02010609060101010101" pitchFamily="49" charset="-122"/>
                </a:rPr>
                <a:t>幼儿绘本应用</a:t>
              </a:r>
              <a:endParaRPr lang="zh-CN" altLang="en-US" sz="2400" b="1" dirty="0">
                <a:solidFill>
                  <a:schemeClr val="accent6">
                    <a:lumMod val="50000"/>
                  </a:schemeClr>
                </a:solidFill>
                <a:latin typeface="楷体" panose="02010609060101010101" pitchFamily="49" charset="-122"/>
                <a:ea typeface="楷体" panose="02010609060101010101" pitchFamily="49" charset="-122"/>
              </a:endParaRPr>
            </a:p>
          </p:txBody>
        </p:sp>
        <p:sp>
          <p:nvSpPr>
            <p:cNvPr id="24" name="4"/>
            <p:cNvSpPr>
              <a:spLocks noChangeAspect="1"/>
            </p:cNvSpPr>
            <p:nvPr>
              <p:custDataLst>
                <p:tags r:id="rId11"/>
              </p:custDataLst>
            </p:nvPr>
          </p:nvSpPr>
          <p:spPr>
            <a:xfrm>
              <a:off x="5832065" y="4896876"/>
              <a:ext cx="647850" cy="64783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5</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a:grpSpLocks noChangeAspect="1"/>
          </p:cNvGrpSpPr>
          <p:nvPr/>
        </p:nvGrpSpPr>
        <p:grpSpPr>
          <a:xfrm flipH="1">
            <a:off x="370145" y="1908175"/>
            <a:ext cx="5046526" cy="4243070"/>
            <a:chOff x="1439547" y="1737185"/>
            <a:chExt cx="4201571" cy="3188677"/>
          </a:xfrm>
        </p:grpSpPr>
        <p:grpSp>
          <p:nvGrpSpPr>
            <p:cNvPr id="16" name="组合 15"/>
            <p:cNvGrpSpPr/>
            <p:nvPr/>
          </p:nvGrpSpPr>
          <p:grpSpPr>
            <a:xfrm>
              <a:off x="3790737" y="1737185"/>
              <a:ext cx="1850381" cy="3188677"/>
              <a:chOff x="6100641" y="1586826"/>
              <a:chExt cx="1850381" cy="3188677"/>
            </a:xfrm>
          </p:grpSpPr>
          <p:sp>
            <p:nvSpPr>
              <p:cNvPr id="18" name="TextBox 17"/>
              <p:cNvSpPr txBox="1"/>
              <p:nvPr/>
            </p:nvSpPr>
            <p:spPr>
              <a:xfrm>
                <a:off x="6388772" y="1586826"/>
                <a:ext cx="1562250" cy="3188677"/>
              </a:xfrm>
              <a:prstGeom prst="rect">
                <a:avLst/>
              </a:prstGeom>
              <a:solidFill>
                <a:schemeClr val="accent6"/>
              </a:solidFill>
              <a:ln>
                <a:noFill/>
              </a:ln>
            </p:spPr>
            <p:txBody>
              <a:bodyPr vert="eaVert" wrap="square" rIns="89998" rtlCol="0" anchor="ctr">
                <a:noAutofit/>
              </a:bodyPr>
              <a:lstStyle/>
              <a:p>
                <a:pPr algn="ctr" defTabSz="914400"/>
                <a:r>
                  <a:rPr lang="zh-CN" altLang="en-US" sz="4400" b="1" spc="600" dirty="0">
                    <a:ln w="28575">
                      <a:noFill/>
                    </a:ln>
                    <a:solidFill>
                      <a:prstClr val="white"/>
                    </a:solidFill>
                    <a:latin typeface="微软雅黑" panose="020B0503020204020204" pitchFamily="34" charset="-122"/>
                    <a:ea typeface="微软雅黑" panose="020B0503020204020204" pitchFamily="34" charset="-122"/>
                  </a:rPr>
                  <a:t>第二章</a:t>
                </a:r>
                <a:endParaRPr lang="en-US" altLang="zh-CN" sz="4400" b="1" spc="600" dirty="0">
                  <a:ln w="28575">
                    <a:noFill/>
                  </a:ln>
                  <a:solidFill>
                    <a:prstClr val="white"/>
                  </a:solidFill>
                  <a:latin typeface="微软雅黑" panose="020B0503020204020204" pitchFamily="34" charset="-122"/>
                  <a:ea typeface="微软雅黑" panose="020B0503020204020204" pitchFamily="34" charset="-122"/>
                </a:endParaRPr>
              </a:p>
              <a:p>
                <a:pPr algn="ctr" defTabSz="914400"/>
                <a:r>
                  <a:rPr lang="zh-CN" altLang="en-US" sz="3600" b="1" spc="600" dirty="0">
                    <a:ln w="28575">
                      <a:noFill/>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绘本阅读与幼儿多元发展</a:t>
                </a:r>
                <a:endParaRPr lang="zh-CN" altLang="en-US" sz="3600" b="1" spc="600" dirty="0">
                  <a:ln w="28575">
                    <a:noFill/>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6100641" y="2676525"/>
                <a:ext cx="288000" cy="190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1998" tIns="107997" rIns="71998" rtlCol="0" anchor="b" anchorCtr="0"/>
              <a:lstStyle/>
              <a:p>
                <a:pPr algn="r" defTabSz="914400"/>
                <a:r>
                  <a:rPr lang="zh-CN" altLang="en-US" sz="1600" spc="600" dirty="0">
                    <a:solidFill>
                      <a:prstClr val="black">
                        <a:lumMod val="50000"/>
                        <a:lumOff val="50000"/>
                      </a:prstClr>
                    </a:solidFill>
                    <a:latin typeface="微软雅黑" panose="020B0503020204020204" pitchFamily="34" charset="-122"/>
                    <a:ea typeface="微软雅黑" panose="020B0503020204020204" pitchFamily="34" charset="-122"/>
                  </a:rPr>
                  <a:t>章前导读</a:t>
                </a:r>
                <a:endParaRPr lang="zh-CN" altLang="en-US" sz="1600" spc="6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7" name="矩形 1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439547" y="2791526"/>
              <a:ext cx="2177105" cy="1888145"/>
            </a:xfrm>
            <a:prstGeom prst="rect">
              <a:avLst/>
            </a:prstGeom>
          </p:spPr>
          <p:txBody>
            <a:bodyPr vert="eaVert" wrap="square" lIns="91438" tIns="45719" rIns="91438" bIns="45719">
              <a:spAutoFit/>
            </a:bodyPr>
            <a:lstStyle/>
            <a:p>
              <a:pPr algn="just" defTabSz="914400">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Calibri" panose="020F0502020204030204" pitchFamily="34" charset="0"/>
                </a:rPr>
                <a:t>2017 年 10 月 26 日，我国首个绘本主题的科学早教阅读推广联盟在北京成立。在成立仪式上，中国关心下一代工作委员会儿童发展研究中心副主任、中国心理学会常务副秘书长梅建强调：“学龄前儿童正处于‘读图’年龄段。图画书对孩子的视觉震撼比知识效果更为直接。图画书对儿童情感、想象力、灵敏度以及审美感的启迪，正是他们日后成功与快乐生活的源泉。”</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Calibri" panose="020F0502020204030204" pitchFamily="34" charset="0"/>
              </a:endParaRPr>
            </a:p>
          </p:txBody>
        </p:sp>
      </p:grpSp>
      <p:pic>
        <p:nvPicPr>
          <p:cNvPr id="3" name="图片 2" descr="图片包含 室内, 人, 小孩, 年轻&#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73787" y="175155"/>
            <a:ext cx="4898429" cy="65312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270" y="2058035"/>
            <a:ext cx="5507990" cy="3609975"/>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一、多元智能理论概述</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（一）多元智能理论的提出</a:t>
            </a:r>
            <a:endParaRPr lang="en-US" altLang="zh-CN" sz="20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rPr>
              <a:t>   多元智能理论是世界著名的发展心理学家、哈佛大学教授霍华德 加德纳在20 世纪 80 年代初期提出的。</a:t>
            </a:r>
            <a:endParaRPr lang="en-US" altLang="zh-CN"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rPr>
              <a:t>   加德纳首次提出并着重论述了多元智能理论的基本结构，并认为支撑多元智能理论的是个体身上相对独立存在的、与特定的认知领域或知识范畴相联系的 7 种智能。</a:t>
            </a:r>
            <a:endParaRPr lang="en-US" altLang="zh-CN" kern="100" dirty="0">
              <a:solidFill>
                <a:srgbClr val="6D70C7"/>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a:stretch>
            <a:fillRect/>
          </a:stretch>
        </p:blipFill>
        <p:spPr>
          <a:xfrm>
            <a:off x="6666230" y="1967230"/>
            <a:ext cx="4151630" cy="4013200"/>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270" y="2058035"/>
            <a:ext cx="5507990" cy="3251200"/>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一、多元智能理论概述</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（二）多元智能理论的主要内容</a:t>
            </a:r>
            <a:endParaRPr lang="en-US" altLang="zh-CN" sz="20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rPr>
              <a:t>   人类的智能至少可以分成 8 个范畴：语言智能、数理逻辑智能、空间智能、音乐智能、运动智能、人际智能、内省智能、自然探索智能。</a:t>
            </a:r>
            <a:endParaRPr lang="en-US" altLang="zh-CN"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rPr>
              <a:t>其次，智能的基本结构也是多元的。各种智能相对独立，同时并存，相互补充，统合运作，智能的不同组合及表现建构了每个人不同的智能结构。</a:t>
            </a:r>
            <a:endParaRPr lang="en-US" altLang="zh-CN"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tretch>
            <a:fillRect/>
          </a:stretch>
        </p:blipFill>
        <p:spPr>
          <a:xfrm>
            <a:off x="9883140" y="2698750"/>
            <a:ext cx="1713230" cy="2127885"/>
          </a:xfrm>
          <a:prstGeom prst="rect">
            <a:avLst/>
          </a:prstGeom>
        </p:spPr>
      </p:pic>
      <p:pic>
        <p:nvPicPr>
          <p:cNvPr id="4" name="图片 3"/>
          <p:cNvPicPr>
            <a:picLocks noChangeAspect="1"/>
          </p:cNvPicPr>
          <p:nvPr/>
        </p:nvPicPr>
        <p:blipFill>
          <a:blip r:embed="rId3"/>
          <a:stretch>
            <a:fillRect/>
          </a:stretch>
        </p:blipFill>
        <p:spPr>
          <a:xfrm>
            <a:off x="6813550" y="2164080"/>
            <a:ext cx="2964180" cy="3039745"/>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270" y="2058035"/>
            <a:ext cx="9119870" cy="3609975"/>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一、多元智能理论概述</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（三）多元智能理论下的现代幼儿观</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rPr>
              <a:t>  </a:t>
            </a:r>
            <a:r>
              <a:rPr lang="en-US" altLang="zh-CN" b="1" kern="100" dirty="0">
                <a:solidFill>
                  <a:srgbClr val="6D70C7"/>
                </a:solidFill>
                <a:latin typeface="楷体" panose="02010609060101010101" pitchFamily="49" charset="-122"/>
                <a:ea typeface="楷体" panose="02010609060101010101" pitchFamily="49" charset="-122"/>
              </a:rPr>
              <a:t> 1．坚持以幼儿为本的教育理念</a:t>
            </a:r>
            <a:endParaRPr lang="en-US" altLang="zh-CN"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rPr>
              <a:t>   幼儿教育工作者要秉持每个幼儿都可以成才的理念，重视对幼儿的研究，了解幼儿的天性和需要，充分发挥幼儿的主体作用，尊重幼儿的人格和权利，尊重幼儿的学习特点和身心发展规律，促进幼儿生动、活泼、主动、健康地成长。</a:t>
            </a:r>
            <a:endParaRPr lang="en-US" altLang="zh-CN"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buClrTx/>
              <a:buSzTx/>
              <a:buFontTx/>
            </a:pPr>
            <a:r>
              <a:rPr lang="en-US" altLang="zh-CN" kern="100" dirty="0">
                <a:solidFill>
                  <a:srgbClr val="6D70C7"/>
                </a:solidFill>
                <a:latin typeface="楷体" panose="02010609060101010101" pitchFamily="49" charset="-122"/>
                <a:ea typeface="楷体" panose="02010609060101010101" pitchFamily="49" charset="-122"/>
              </a:rPr>
              <a:t> </a:t>
            </a:r>
            <a:r>
              <a:rPr lang="en-US" altLang="zh-CN" sz="1800" b="1" kern="100" dirty="0">
                <a:solidFill>
                  <a:srgbClr val="6D70C7"/>
                </a:solidFill>
                <a:latin typeface="楷体" panose="02010609060101010101" pitchFamily="49" charset="-122"/>
                <a:ea typeface="楷体" panose="02010609060101010101" pitchFamily="49" charset="-122"/>
              </a:rPr>
              <a:t>  2．树立现代幼儿发展观，促进幼儿可持续发展</a:t>
            </a:r>
            <a:endParaRPr lang="en-US" altLang="zh-CN" sz="18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rPr>
              <a:t>   幼儿教育工作者和家长不能急功近利，要着眼于幼儿的未来进行规划，对幼儿在日常生活中表现出来的优势智能进行引导，重视对幼儿自信心、意志力和兴趣的培养</a:t>
            </a:r>
            <a:r>
              <a:rPr lang="zh-CN" altLang="en-US" kern="100" dirty="0">
                <a:solidFill>
                  <a:srgbClr val="6D70C7"/>
                </a:solidFill>
                <a:latin typeface="楷体" panose="02010609060101010101" pitchFamily="49" charset="-122"/>
                <a:ea typeface="楷体" panose="02010609060101010101" pitchFamily="49" charset="-122"/>
              </a:rPr>
              <a:t>。</a:t>
            </a:r>
            <a:endParaRPr lang="zh-CN" altLang="en-US" kern="100" dirty="0">
              <a:solidFill>
                <a:srgbClr val="6D70C7"/>
              </a:solidFill>
              <a:latin typeface="楷体" panose="02010609060101010101" pitchFamily="49" charset="-122"/>
              <a:ea typeface="楷体" panose="02010609060101010101" pitchFamily="49" charset="-122"/>
            </a:endParaRPr>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649605" y="1943735"/>
            <a:ext cx="10687050" cy="1814830"/>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一、多元智能理论概述</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（三）多元智能理论下的现代幼儿观</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rPr>
              <a:t>  </a:t>
            </a:r>
            <a:r>
              <a:rPr lang="en-US" altLang="zh-CN" b="1" kern="100" dirty="0">
                <a:solidFill>
                  <a:srgbClr val="6D70C7"/>
                </a:solidFill>
                <a:latin typeface="楷体" panose="02010609060101010101" pitchFamily="49" charset="-122"/>
                <a:ea typeface="楷体" panose="02010609060101010101" pitchFamily="49" charset="-122"/>
              </a:rPr>
              <a:t>  3．树立现代幼儿评价观，每个幼儿都有闪光点（优势智能）</a:t>
            </a:r>
            <a:endParaRPr lang="en-US" altLang="zh-CN"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kern="100" dirty="0">
                <a:solidFill>
                  <a:srgbClr val="6D70C7"/>
                </a:solidFill>
                <a:latin typeface="楷体" panose="02010609060101010101" pitchFamily="49" charset="-122"/>
                <a:ea typeface="楷体" panose="02010609060101010101" pitchFamily="49" charset="-122"/>
              </a:rPr>
              <a:t>    多元智能理论视角下对幼儿的评价一定要基于多元化、情境化和多主体的现代评价观。</a:t>
            </a:r>
            <a:endParaRPr lang="en-US" altLang="zh-CN" kern="100" dirty="0">
              <a:solidFill>
                <a:srgbClr val="6D70C7"/>
              </a:solidFill>
              <a:latin typeface="楷体" panose="02010609060101010101" pitchFamily="49" charset="-122"/>
              <a:ea typeface="楷体" panose="02010609060101010101" pitchFamily="49" charset="-122"/>
            </a:endParaRPr>
          </a:p>
        </p:txBody>
      </p:sp>
      <p:grpSp>
        <p:nvGrpSpPr>
          <p:cNvPr id="4" name="组合 3"/>
          <p:cNvGrpSpPr/>
          <p:nvPr/>
        </p:nvGrpSpPr>
        <p:grpSpPr>
          <a:xfrm>
            <a:off x="1136650" y="4018915"/>
            <a:ext cx="9995535" cy="2343785"/>
            <a:chOff x="1330" y="5919"/>
            <a:chExt cx="16366" cy="3838"/>
          </a:xfrm>
        </p:grpSpPr>
        <p:pic>
          <p:nvPicPr>
            <p:cNvPr id="2" name="图片 1"/>
            <p:cNvPicPr>
              <a:picLocks noChangeAspect="1"/>
            </p:cNvPicPr>
            <p:nvPr/>
          </p:nvPicPr>
          <p:blipFill>
            <a:blip r:embed="rId2"/>
            <a:srcRect t="71" b="57262"/>
            <a:stretch>
              <a:fillRect/>
            </a:stretch>
          </p:blipFill>
          <p:spPr>
            <a:xfrm>
              <a:off x="1330" y="5919"/>
              <a:ext cx="8996" cy="3838"/>
            </a:xfrm>
            <a:prstGeom prst="rect">
              <a:avLst/>
            </a:prstGeom>
          </p:spPr>
        </p:pic>
        <p:pic>
          <p:nvPicPr>
            <p:cNvPr id="3" name="图片 2"/>
            <p:cNvPicPr>
              <a:picLocks noChangeAspect="1"/>
            </p:cNvPicPr>
            <p:nvPr/>
          </p:nvPicPr>
          <p:blipFill>
            <a:blip r:embed="rId2"/>
            <a:srcRect t="46631"/>
            <a:stretch>
              <a:fillRect/>
            </a:stretch>
          </p:blipFill>
          <p:spPr>
            <a:xfrm>
              <a:off x="10326" y="5919"/>
              <a:ext cx="7370" cy="3837"/>
            </a:xfrm>
            <a:prstGeom prst="rect">
              <a:avLst/>
            </a:prstGeom>
          </p:spPr>
        </p:pic>
      </p:gr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649605" y="1943735"/>
            <a:ext cx="6543675" cy="3251200"/>
          </a:xfrm>
          <a:prstGeom prst="rect">
            <a:avLst/>
          </a:prstGeom>
        </p:spPr>
        <p:txBody>
          <a:bodyPr wrap="square">
            <a:spAutoFit/>
          </a:bodyPr>
          <a:lstStyle/>
          <a:p>
            <a:pPr>
              <a:tabLst>
                <a:tab pos="266700" algn="l"/>
              </a:tabLst>
            </a:pPr>
            <a:r>
              <a:rPr lang="en-US" altLang="zh-CN" sz="2200" kern="100" dirty="0">
                <a:solidFill>
                  <a:srgbClr val="6D70C7"/>
                </a:solidFill>
                <a:latin typeface="微软雅黑" panose="020B0503020204020204" pitchFamily="34" charset="-122"/>
                <a:ea typeface="微软雅黑" panose="020B0503020204020204" pitchFamily="34" charset="-122"/>
              </a:rPr>
              <a:t> </a:t>
            </a:r>
            <a:r>
              <a:rPr lang="zh-CN" altLang="en-US" sz="2200" kern="100" dirty="0">
                <a:solidFill>
                  <a:srgbClr val="6D70C7"/>
                </a:solidFill>
                <a:latin typeface="微软雅黑" panose="020B0503020204020204" pitchFamily="34" charset="-122"/>
                <a:ea typeface="微软雅黑" panose="020B0503020204020204" pitchFamily="34" charset="-122"/>
              </a:rPr>
              <a:t>二、绘本阅读活动有利于幼儿多元智能的发展</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为幼儿创造良好的成长、发展环境，激发蕴藏在幼儿身体里的潜能是每个家长和幼儿教育工作者的责任担当。</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（一）绘本阅读促进幼儿语言智能的发展</a:t>
            </a:r>
            <a:endParaRPr lang="en-US" altLang="zh-CN" sz="20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幼儿学习语言是通过与成人的交流体验来进行的。婴儿出生后，家长与他说得越早，说得越多，他运用和驾驭语言的时间就越早，技能就越娴熟。</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tretch>
            <a:fillRect/>
          </a:stretch>
        </p:blipFill>
        <p:spPr>
          <a:xfrm>
            <a:off x="7451725" y="1943735"/>
            <a:ext cx="3670935" cy="3303905"/>
          </a:xfrm>
          <a:prstGeom prst="rect">
            <a:avLst/>
          </a:prstGeom>
          <a:effectLst>
            <a:outerShdw blurRad="50800" dist="38100" dir="2700000" algn="tl" rotWithShape="0">
              <a:prstClr val="black">
                <a:alpha val="40000"/>
              </a:prstClr>
            </a:outerShdw>
          </a:effectLst>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1870" y="655320"/>
            <a:ext cx="75057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第二节 绘本阅读活动与幼儿多元智能发展</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457200" y="1943735"/>
            <a:ext cx="6316345" cy="3609975"/>
          </a:xfrm>
          <a:prstGeom prst="rect">
            <a:avLst/>
          </a:prstGeom>
        </p:spPr>
        <p:txBody>
          <a:bodyPr wrap="square">
            <a:spAutoFit/>
          </a:bodyPr>
          <a:lstStyle/>
          <a:p>
            <a:pPr>
              <a:tabLst>
                <a:tab pos="266700" algn="l"/>
              </a:tabLst>
            </a:pPr>
            <a:r>
              <a:rPr lang="en-US" altLang="zh-CN" sz="2200" kern="100" dirty="0">
                <a:solidFill>
                  <a:srgbClr val="6D70C7"/>
                </a:solidFill>
                <a:latin typeface="微软雅黑" panose="020B0503020204020204" pitchFamily="34" charset="-122"/>
                <a:ea typeface="微软雅黑" panose="020B0503020204020204" pitchFamily="34" charset="-122"/>
              </a:rPr>
              <a:t> </a:t>
            </a:r>
            <a:r>
              <a:rPr lang="zh-CN" altLang="en-US" sz="2200" kern="100" dirty="0">
                <a:solidFill>
                  <a:srgbClr val="6D70C7"/>
                </a:solidFill>
                <a:latin typeface="微软雅黑" panose="020B0503020204020204" pitchFamily="34" charset="-122"/>
                <a:ea typeface="微软雅黑" panose="020B0503020204020204" pitchFamily="34" charset="-122"/>
              </a:rPr>
              <a:t>二、绘本阅读活动有利于幼儿多元智能的发展</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lang="en-US" altLang="zh-CN" sz="2000" b="1" kern="100" dirty="0">
                <a:solidFill>
                  <a:srgbClr val="6D70C7"/>
                </a:solidFill>
                <a:latin typeface="楷体" panose="02010609060101010101" pitchFamily="49" charset="-122"/>
                <a:ea typeface="楷体" panose="02010609060101010101" pitchFamily="49" charset="-122"/>
              </a:rPr>
              <a:t> （二）绘本阅读促进幼儿数理逻辑智能的发展</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教师（或家长）绘声绘色地与幼儿一起阅读、欣赏绘本，带动幼儿在不知不觉中体会和领悟故事的逻辑顺序，幼儿对事物间各种关系的类比、对比、因果和逻辑等关系的敏感度以及逻辑推理能力将逐步提高，幼儿的数理逻辑智能将在活动中得到潜移默化的发展，幼儿大脑皮层的数理逻辑智能信号系统也会逐步得到加强。</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a:srcRect t="1526" r="17246" b="3882"/>
          <a:stretch>
            <a:fillRect/>
          </a:stretch>
        </p:blipFill>
        <p:spPr>
          <a:xfrm>
            <a:off x="7126605" y="2760980"/>
            <a:ext cx="4235450" cy="2677160"/>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MH" val="20180804121219"/>
  <p:tag name="MH_LIBRARY" val="CONTENTS"/>
  <p:tag name="MH_TYPE" val="ENTRY"/>
  <p:tag name="ID" val="626777"/>
  <p:tag name="MH_ORDER" val="1"/>
</p:tagLst>
</file>

<file path=ppt/tags/tag10.xml><?xml version="1.0" encoding="utf-8"?>
<p:tagLst xmlns:p="http://schemas.openxmlformats.org/presentationml/2006/main">
  <p:tag name="MH" val="20180804121219"/>
  <p:tag name="MH_LIBRARY" val="CONTENTS"/>
  <p:tag name="MH_TYPE" val="NUMBER"/>
  <p:tag name="ID" val="626777"/>
  <p:tag name="MH_ORDER" val="4"/>
</p:tagLst>
</file>

<file path=ppt/tags/tag11.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2"/>
</p:tagLst>
</file>

<file path=ppt/tags/tag3.xml><?xml version="1.0" encoding="utf-8"?>
<p:tagLst xmlns:p="http://schemas.openxmlformats.org/presentationml/2006/main">
  <p:tag name="MH" val="20180804121219"/>
  <p:tag name="MH_LIBRARY" val="CONTENTS"/>
  <p:tag name="MH_TYPE" val="ENTRY"/>
  <p:tag name="ID" val="626777"/>
  <p:tag name="MH_ORDER" val="3"/>
</p:tagLst>
</file>

<file path=ppt/tags/tag4.xml><?xml version="1.0" encoding="utf-8"?>
<p:tagLst xmlns:p="http://schemas.openxmlformats.org/presentationml/2006/main">
  <p:tag name="MH" val="20180804121219"/>
  <p:tag name="MH_LIBRARY" val="CONTENTS"/>
  <p:tag name="MH_TYPE" val="ENTRY"/>
  <p:tag name="ID" val="626777"/>
  <p:tag name="MH_ORDER" val="4"/>
</p:tagLst>
</file>

<file path=ppt/tags/tag5.xml><?xml version="1.0" encoding="utf-8"?>
<p:tagLst xmlns:p="http://schemas.openxmlformats.org/presentationml/2006/main">
  <p:tag name="MH" val="20180804121219"/>
  <p:tag name="MH_LIBRARY" val="CONTENTS"/>
  <p:tag name="MH_TYPE" val="NUMBER"/>
  <p:tag name="ID" val="626777"/>
  <p:tag name="MH_ORDER" val="1"/>
</p:tagLst>
</file>

<file path=ppt/tags/tag6.xml><?xml version="1.0" encoding="utf-8"?>
<p:tagLst xmlns:p="http://schemas.openxmlformats.org/presentationml/2006/main">
  <p:tag name="MH" val="20180804121219"/>
  <p:tag name="MH_LIBRARY" val="CONTENTS"/>
  <p:tag name="MH_TYPE" val="NUMBER"/>
  <p:tag name="ID" val="626777"/>
  <p:tag name="MH_ORDER" val="2"/>
</p:tagLst>
</file>

<file path=ppt/tags/tag7.xml><?xml version="1.0" encoding="utf-8"?>
<p:tagLst xmlns:p="http://schemas.openxmlformats.org/presentationml/2006/main">
  <p:tag name="MH" val="20180804121219"/>
  <p:tag name="MH_LIBRARY" val="CONTENTS"/>
  <p:tag name="MH_TYPE" val="NUMBER"/>
  <p:tag name="ID" val="626777"/>
  <p:tag name="MH_ORDER" val="3"/>
</p:tagLst>
</file>

<file path=ppt/tags/tag8.xml><?xml version="1.0" encoding="utf-8"?>
<p:tagLst xmlns:p="http://schemas.openxmlformats.org/presentationml/2006/main">
  <p:tag name="MH" val="20180804121219"/>
  <p:tag name="MH_LIBRARY" val="CONTENTS"/>
  <p:tag name="MH_TYPE" val="NUMBER"/>
  <p:tag name="ID" val="626777"/>
  <p:tag name="MH_ORDER" val="4"/>
</p:tagLst>
</file>

<file path=ppt/tags/tag9.xml><?xml version="1.0" encoding="utf-8"?>
<p:tagLst xmlns:p="http://schemas.openxmlformats.org/presentationml/2006/main">
  <p:tag name="MH" val="20180804121219"/>
  <p:tag name="MH_LIBRARY" val="CONTENTS"/>
  <p:tag name="MH_TYPE" val="ENTRY"/>
  <p:tag name="ID" val="626777"/>
  <p:tag name="MH_ORDER" val="4"/>
</p:tagLst>
</file>

<file path=ppt/theme/theme1.xml><?xml version="1.0" encoding="utf-8"?>
<a:theme xmlns:a="http://schemas.openxmlformats.org/drawingml/2006/main" name="千图网海量PPT模板www.58pic.com">
  <a:themeElements>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0.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1.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2.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3.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4.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5.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6.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7.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8.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9.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2.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3.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4.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5.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6.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7.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8.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9.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16</Pages>
  <Paragraphs>251</Paragraphs>
  <Words>5015</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Administrator</dc:creator>
  <cp:lastModifiedBy>Administrator</cp:lastModifiedBy>
  <dc:title>PowerPoint Presentation</dc:title>
  <dcterms:modified xsi:type="dcterms:W3CDTF">2021-01-16T10:37:32Z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2052-11.1.0.10026</vt:lpwstr>
  </property>
</Properties>
</file>