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17" r:id="rId2"/>
    <p:sldId id="655" r:id="rId3"/>
    <p:sldId id="643" r:id="rId4"/>
    <p:sldId id="544" r:id="rId5"/>
    <p:sldId id="657" r:id="rId6"/>
    <p:sldId id="658" r:id="rId7"/>
    <p:sldId id="659" r:id="rId8"/>
    <p:sldId id="660" r:id="rId9"/>
    <p:sldId id="661" r:id="rId10"/>
    <p:sldId id="662" r:id="rId11"/>
    <p:sldId id="663" r:id="rId12"/>
    <p:sldId id="664" r:id="rId13"/>
    <p:sldId id="665" r:id="rId14"/>
    <p:sldId id="666" r:id="rId15"/>
    <p:sldId id="667" r:id="rId16"/>
    <p:sldId id="668" r:id="rId17"/>
    <p:sldId id="669" r:id="rId18"/>
    <p:sldId id="670" r:id="rId19"/>
    <p:sldId id="671" r:id="rId20"/>
    <p:sldId id="672" r:id="rId21"/>
    <p:sldId id="674" r:id="rId22"/>
    <p:sldId id="675" r:id="rId23"/>
    <p:sldId id="676" r:id="rId24"/>
    <p:sldId id="677" r:id="rId25"/>
    <p:sldId id="678" r:id="rId26"/>
    <p:sldId id="679" r:id="rId27"/>
    <p:sldId id="680" r:id="rId28"/>
    <p:sldId id="681" r:id="rId29"/>
    <p:sldId id="682" r:id="rId30"/>
    <p:sldId id="683" r:id="rId31"/>
    <p:sldId id="684" r:id="rId32"/>
    <p:sldId id="582" r:id="rId33"/>
  </p:sldIdLst>
  <p:sldSz cx="12195175" cy="6859588"/>
  <p:notesSz cx="6858000" cy="9144000"/>
  <p:embeddedFontLst>
    <p:embeddedFont>
      <p:font typeface="微软雅黑" pitchFamily="34" charset="-122"/>
      <p:regular r:id="rId36"/>
      <p:bold r:id="rId37"/>
    </p:embeddedFont>
    <p:embeddedFont>
      <p:font typeface="楷体" pitchFamily="49" charset="-122"/>
      <p:regular r:id="rId38"/>
    </p:embeddedFont>
    <p:embeddedFont>
      <p:font typeface="字魂59号-创粗黑" charset="-122"/>
      <p:regular r:id="rId39"/>
    </p:embeddedFont>
    <p:embeddedFont>
      <p:font typeface="Arial Unicode MS" pitchFamily="34" charset="-12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Rockwell" pitchFamily="18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1pPr>
    <a:lvl2pPr marL="54435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2pPr>
    <a:lvl3pPr marL="10887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3pPr>
    <a:lvl4pPr marL="16330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4pPr>
    <a:lvl5pPr marL="217742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5pPr>
    <a:lvl6pPr marL="272178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6pPr>
    <a:lvl7pPr marL="3266142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7pPr>
    <a:lvl8pPr marL="3810498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8pPr>
    <a:lvl9pPr marL="4354855" algn="l" defTabSz="1088714" rtl="0" eaLnBrk="1" latinLnBrk="0" hangingPunct="1">
      <a:defRPr kern="1200">
        <a:solidFill>
          <a:schemeClr val="tx1"/>
        </a:solidFill>
        <a:latin typeface="Rockwell" pitchFamily="18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orient="horz" pos="336">
          <p15:clr>
            <a:srgbClr val="A4A3A4"/>
          </p15:clr>
        </p15:guide>
        <p15:guide id="3" orient="horz" pos="3984">
          <p15:clr>
            <a:srgbClr val="A4A3A4"/>
          </p15:clr>
        </p15:guide>
        <p15:guide id="4" pos="3841">
          <p15:clr>
            <a:srgbClr val="A4A3A4"/>
          </p15:clr>
        </p15:guide>
        <p15:guide id="5" pos="433">
          <p15:clr>
            <a:srgbClr val="A4A3A4"/>
          </p15:clr>
        </p15:guide>
        <p15:guide id="6" pos="724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DC61"/>
    <a:srgbClr val="6D70C7"/>
    <a:srgbClr val="357B41"/>
    <a:srgbClr val="8450B6"/>
    <a:srgbClr val="B2D383"/>
    <a:srgbClr val="A096D4"/>
    <a:srgbClr val="7EA3F5"/>
    <a:srgbClr val="9394CF"/>
    <a:srgbClr val="A9DA67"/>
    <a:srgbClr val="B6D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>
      <p:cViewPr varScale="1">
        <p:scale>
          <a:sx n="89" d="100"/>
          <a:sy n="89" d="100"/>
        </p:scale>
        <p:origin x="-312" y="-108"/>
      </p:cViewPr>
      <p:guideLst>
        <p:guide orient="horz" pos="2161"/>
        <p:guide orient="horz" pos="336"/>
        <p:guide orient="horz" pos="3984"/>
        <p:guide pos="3841"/>
        <p:guide pos="433"/>
        <p:guide pos="7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20" d="100"/>
          <a:sy n="120" d="100"/>
        </p:scale>
        <p:origin x="4962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  <a:t>2021/1/8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9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9743CD7-97CD-4F57-B351-69A253B17F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8128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54435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088714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633071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177427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72178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142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498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55" algn="l" defTabSz="1088714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19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635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29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宋体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30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31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DB4961-5944-45E4-859B-0226209DDE1C}" type="slidenum">
              <a:rPr lang="en-US" altLang="zh-CN"/>
              <a:pPr/>
              <a:t>32</a:t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71137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77395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  <a:pPr/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6267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="" xmlns:a16="http://schemas.microsoft.com/office/drawing/2014/main" id="{B25AF549-7039-4D7E-B02E-139B466ADCFD}"/>
              </a:ext>
            </a:extLst>
          </p:cNvPr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83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>
            <a:extLst>
              <a:ext uri="{FF2B5EF4-FFF2-40B4-BE49-F238E27FC236}">
                <a16:creationId xmlns="" xmlns:a16="http://schemas.microsoft.com/office/drawing/2014/main" id="{26B34C94-21EE-48E3-9B46-7DB88E3A5E6B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8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>
            <a:extLst>
              <a:ext uri="{FF2B5EF4-FFF2-40B4-BE49-F238E27FC236}">
                <a16:creationId xmlns="" xmlns:a16="http://schemas.microsoft.com/office/drawing/2014/main" id="{6FEA6F4D-AA22-4B7D-B6E4-AD7D8FA9D1DE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9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>
            <a:extLst>
              <a:ext uri="{FF2B5EF4-FFF2-40B4-BE49-F238E27FC236}">
                <a16:creationId xmlns="" xmlns:a16="http://schemas.microsoft.com/office/drawing/2014/main" id="{5F6E25A4-2EA1-4B95-8EB3-83D7245B818D}"/>
              </a:ext>
            </a:extLst>
          </p:cNvPr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2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50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>
            <a:extLst>
              <a:ext uri="{FF2B5EF4-FFF2-40B4-BE49-F238E27FC236}">
                <a16:creationId xmlns="" xmlns:a16="http://schemas.microsoft.com/office/drawing/2014/main" id="{4D0D5DDC-89BF-4D91-8BFC-89315DAC36CB}"/>
              </a:ext>
            </a:extLst>
          </p:cNvPr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84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8BF115F-EB91-492E-9E9A-284907256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512C372-55BC-4FDC-B1B5-1D57B902B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BC7A757-6CD9-4BCA-AAAC-0472834B2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148CD40-70E5-40E2-B090-EE7F0D5C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图文框 5">
            <a:extLst>
              <a:ext uri="{FF2B5EF4-FFF2-40B4-BE49-F238E27FC236}">
                <a16:creationId xmlns="" xmlns:a16="http://schemas.microsoft.com/office/drawing/2014/main" id="{9FA7922C-078D-4A90-B996-2A5CEE0B9751}"/>
              </a:ext>
            </a:extLst>
          </p:cNvPr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1" r:id="rId3"/>
    <p:sldLayoutId id="2147483683" r:id="rId4"/>
    <p:sldLayoutId id="2147483696" r:id="rId5"/>
    <p:sldLayoutId id="2147483695" r:id="rId6"/>
    <p:sldLayoutId id="2147483697" r:id="rId7"/>
    <p:sldLayoutId id="2147483698" r:id="rId8"/>
  </p:sldLayoutIdLst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5pPr>
      <a:lvl6pPr marL="54435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6pPr>
      <a:lvl7pPr marL="1088714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7pPr>
      <a:lvl8pPr marL="1633071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8pPr>
      <a:lvl9pPr marL="2177427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408267" indent="-408267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80" indent="-340223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93" indent="-272178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249" indent="-272178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606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3963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320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677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034" indent="-272178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35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714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071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27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78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142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498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55" algn="l" defTabSz="10887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0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126"/>
            <a:r>
              <a:rPr lang="zh-CN" altLang="en-U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>
            <a:extLst>
              <a:ext uri="{FF2B5EF4-FFF2-40B4-BE49-F238E27FC236}">
                <a16:creationId xmlns="" xmlns:a16="http://schemas.microsoft.com/office/drawing/2014/main" id="{DB704D0F-F79E-44CE-BEF6-9244509B14D1}"/>
              </a:ext>
            </a:extLst>
          </p:cNvPr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>
            <a:extLst>
              <a:ext uri="{FF2B5EF4-FFF2-40B4-BE49-F238E27FC236}">
                <a16:creationId xmlns="" xmlns:a16="http://schemas.microsoft.com/office/drawing/2014/main" id="{F3816F3C-2F49-4E01-BBFE-0E4CCE1EA2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/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F399D559-06A0-4796-89CD-3F7B1D8DE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二）拼贴绘本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拼贴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绘本是利用现有平面形象素材，进行画面拼贴组合的绘本形式。拼贴素材多种多样，如照片、毛线、塑料袋、布等，其视觉冲击力更强。如巴西画家罗杰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米罗的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沼泽地的孩子们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，运用多种材料的拼贴展现了浓郁的巴西风情画面。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28" y="3658394"/>
            <a:ext cx="4759703" cy="262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2287587" y="6276804"/>
            <a:ext cx="72378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3-3-8《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沼泽地的孩子们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罗杰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米罗著 安徽少年儿童出版社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其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制作流程与手绘绘本相近，可以根据绘本画面的需要，寻找合适的材料进行拼贴。</a:t>
            </a:r>
          </a:p>
          <a:p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．绘制草图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案例仍以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不爱刷牙的佳佳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为例，借用手绘绘本的草图样式，根据自己的理解稍加修改即可。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986" y="3106313"/>
            <a:ext cx="7315200" cy="300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．素材剪切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收集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绘本相关素材并剪切形象。素材可以是自己的照片，也可以从书籍或者网络寻找素材，如图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3-3-10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．填涂色彩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场景处理过程中，可通过涂刷底色来渲染氛围。这一步骤灵活多变，也可以选择彩色卡纸或其他带有颜色底板进行拼贴。如图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87" y="3886993"/>
            <a:ext cx="5638800" cy="2761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570641" y="1677194"/>
            <a:ext cx="49530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．素材拼贴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素材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拼贴分以素材为主和以素材辅助画面为主的两种形式。本案例主要是以素材为主。素材拼贴时选择的素材可能会影响画面效果，如照片拍摄不理想、网选图片和预想效果不一致等，都可根据设计灵活掌握，如图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．细节调整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拼贴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完成后，可根据画面预想效果，进行细节补充，使画面层次更加丰富完善，如图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．装订成册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绘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本装订的形式多样，可选择最合适的装订方法，如图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7" y="3909070"/>
            <a:ext cx="2214563" cy="25286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895" y="1067594"/>
            <a:ext cx="3030423" cy="27477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587" y="3935862"/>
            <a:ext cx="2331808" cy="2501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平面</a:t>
            </a:r>
            <a:r>
              <a:rPr lang="zh-CN" altLang="en-US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绘本的绘制，不仅是绘画技法的展现，更是绘本故事内涵的表达。构思与创意是前提，技法应服务于画面，当看到脚本时要多思考如何通过画面生动地表情达意，使读者阅读绘本时在情感上产生共鸣。如阅读</a:t>
            </a: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不爱刷牙的佳佳</a:t>
            </a: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的过程中，当幼儿看到佳佳吃糖的表情时，会感受到糖果带来的美味；看到牙齿坏掉的画面，内心会产生恐惧。优秀的绘本可以使幼儿随着故事情节的推进和画面情境的转换，产生情绪上的波动。</a:t>
            </a:r>
            <a:endParaRPr lang="zh-CN" altLang="en-US" sz="24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600994"/>
            <a:ext cx="594360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二、立体绘本的制作流程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立体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是一种采用剪刻、拼贴、粘接、折叠等立体工艺制作的绘本形式，通过画面的打开，展现给阅读者一个立体空间形象，让幼儿突破传统空间的限制，营造趣味性的想象世界。把绘本图画从传递信息的媒介变成幼儿可亲自动手实验、互动的学习游戏用品，也具有益智玩教具的属性。在制作时，要紧紧抓住绘本的主旨，立体部分是为了突出主题而设计，不能仅仅为了立体而偏离主题。如捷克画家柯薇塔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巴可维斯基的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奇妙的字母世界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就利用了多种立体制作工艺，引导幼儿通过观察、触摸等多种感官的体验活动，激发幼儿认知字母的兴趣，促进幼儿感知、想象和创造能力的发展。</a:t>
            </a:r>
          </a:p>
        </p:txBody>
      </p:sp>
      <p:sp>
        <p:nvSpPr>
          <p:cNvPr id="6" name="矩形 5"/>
          <p:cNvSpPr/>
          <p:nvPr/>
        </p:nvSpPr>
        <p:spPr>
          <a:xfrm>
            <a:off x="7148238" y="4572794"/>
            <a:ext cx="469797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16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3-3-15 《</a:t>
            </a:r>
            <a:r>
              <a:rPr lang="zh-CN" altLang="en-US" sz="16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奇妙的字母世界</a:t>
            </a:r>
            <a:r>
              <a:rPr lang="en-US" altLang="zh-CN" sz="16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/>
            <a:r>
              <a:rPr lang="zh-CN" altLang="en-US" sz="16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柯薇塔</a:t>
            </a:r>
            <a:r>
              <a:rPr lang="en-US" altLang="zh-CN" sz="16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16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巴可维斯基著 中信出版社</a:t>
            </a:r>
          </a:p>
          <a:p>
            <a:pPr algn="ctr"/>
            <a:endParaRPr lang="zh-CN" altLang="en-US" sz="16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877" y="2286794"/>
            <a:ext cx="5139027" cy="207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687387" y="1372394"/>
            <a:ext cx="10972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（一）立体绘本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立体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绘本的制作，主要借鉴使用剪刻、拼贴、粘接、折叠等手工技法，设计、制作周期相对较长，需要经过多次反复试验才能成功。如将平面绘本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不爱刷牙的佳佳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改编为立体绘本，因绘本形式发生变化，脚本撰写也需进行相应调整，以适应立体形式的展现。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“镜头三”中，平面绘本脚本为“‘哇！糖！’佳佳发现了妈妈藏起来的糖果，开心的吃起来”，立体绘本的脚本撰写可调整为“佳佳看到了妈妈藏起来的糖，大口大口的吃起来”。“大口大口的吃起来”变成了画面的表现重点，这一场景的表现，可设想为绘本展开就有一个嘴巴能大大地张开，里面有好多漂亮的糖果。可借助折纸技巧来展现嘴巴的状态。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立体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绘本和平面绘本的制作过程，都要经过草图和正稿绘制、色彩填涂、装订成册等环节，但立体绘本制作还需要经过零部件制作、动态试验、整体组合等过程。</a:t>
            </a: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48768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零部件制作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先用纸张折叠一张可以张开的嘴巴，如图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3-3-17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0584" y="571577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3-3-18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45" y="3333816"/>
            <a:ext cx="2779691" cy="2215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878" y="3342883"/>
            <a:ext cx="2590800" cy="2192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61634" y="1822644"/>
            <a:ext cx="524189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动态试验</a:t>
            </a:r>
          </a:p>
          <a:p>
            <a:pPr>
              <a:lnSpc>
                <a:spcPct val="150000"/>
              </a:lnSpc>
            </a:pPr>
            <a:r>
              <a:rPr lang="zh-CN" altLang="en-US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贴在折好的卡纸上面，观察是否能成功表现画面，如图</a:t>
            </a:r>
            <a:r>
              <a:rPr lang="en-US" altLang="zh-CN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3-3-18</a:t>
            </a:r>
            <a:r>
              <a:rPr lang="zh-CN" altLang="en-US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987" y="3336671"/>
            <a:ext cx="2865690" cy="220978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505538" y="561734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3-3-17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7" y="1600994"/>
            <a:ext cx="102108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色彩填涂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对零部件周围进行上色处理。立体零部件不便使用彩铅类工具，可选择水彩或水粉进行上色，如图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3-3-19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整体组合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把画好的糖果黏贴进嘴巴里面，如图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3-3-20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装订成册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把制作好的立体页面按设计思路装订成册，如图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942080" y="628501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3-3-19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37" y="3995578"/>
            <a:ext cx="2886075" cy="2238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36" y="3995578"/>
            <a:ext cx="3209925" cy="2190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401" y="3996340"/>
            <a:ext cx="2748786" cy="217651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35587" y="628935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3-3-20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69387" y="6237359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3-3-21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472440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（二）拉拉书绘本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拉拉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书绘本，是根据故事内容进行绘本外形立体装饰的一种形式，绘本画面展开后可以双面连续阅读，适合情节连续、分镜头较多的故事脚本。如拉拉书绘本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小蝌蚪找妈妈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．绘制草图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拉拉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书展开后可变成连续画面，在绘制草图时，应考虑画面衔接与连续性。</a:t>
            </a:r>
          </a:p>
        </p:txBody>
      </p:sp>
      <p:sp>
        <p:nvSpPr>
          <p:cNvPr id="6" name="矩形 5"/>
          <p:cNvSpPr/>
          <p:nvPr/>
        </p:nvSpPr>
        <p:spPr>
          <a:xfrm>
            <a:off x="6478587" y="5410994"/>
            <a:ext cx="39036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3-3-22 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作者：姚忠琳 石晨晓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28" y="1981994"/>
            <a:ext cx="5167312" cy="3294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74D6AF3-2D41-43D4-8371-EF380610C6B0}"/>
              </a:ext>
            </a:extLst>
          </p:cNvPr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 sz="1799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/>
                  <a:ea typeface="字魂59号-创粗黑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2710141" y="1408359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4B300"/>
                      </a:solidFill>
                      <a:effectLst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309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9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10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309"/>
                  <a:r>
                    <a:rPr lang="en-US" altLang="zh-CN" sz="2399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399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309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309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>
              <a:extLst>
                <a:ext uri="{FF2B5EF4-FFF2-40B4-BE49-F238E27FC236}">
                  <a16:creationId xmlns="" xmlns:a16="http://schemas.microsoft.com/office/drawing/2014/main" id="{16DBC8E9-F31B-4672-B061-DD5A4C13157F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09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</a:p>
          </p:txBody>
        </p:sp>
        <p:sp>
          <p:nvSpPr>
            <p:cNvPr id="24" name="4">
              <a:extLst>
                <a:ext uri="{FF2B5EF4-FFF2-40B4-BE49-F238E27FC236}">
                  <a16:creationId xmlns="" xmlns:a16="http://schemas.microsoft.com/office/drawing/2014/main" id="{FC22E80C-96BD-4770-8F02-F288D85FA69F}"/>
                </a:ext>
              </a:extLst>
            </p:cNvPr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309"/>
              <a:r>
                <a:rPr lang="en-US" altLang="zh-CN" sz="2399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399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45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．本体制作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拉拉书绘本需先做好本体，再进行绘画，必要时可多做几份备用本体，以防绘制过程出现失误。纸张选择尽量选取不易损坏的较硬材质。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）选取合适纸张，根据设计尺寸进行裁剪，如图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）将裁剪好的纸张进行多次正反折叠，如图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）沿中间线，将两张纸分别由下往上剪至中点位置，如图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2058987" y="61493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3-3-23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267" y="3832060"/>
            <a:ext cx="2843212" cy="2156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387" y="3756649"/>
            <a:ext cx="3217087" cy="230853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587" y="3641208"/>
            <a:ext cx="1905000" cy="253786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492793" y="625409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3-3-25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2787" y="625409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3-3-24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）沿纸张切口进行插合，拉拉书本体制作完成，如图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3-3-26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）剪切需要装饰的图案，作为拉拉书绘本的封面，如图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3-3-27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5260" y="5949297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3-3-26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8787" y="605404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3-3-27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28" y="3124994"/>
            <a:ext cx="3940252" cy="2438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273" y="3130270"/>
            <a:ext cx="3700006" cy="258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．绘制线稿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本体线稿的绘制，需防止底稿痕迹透到另一面。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387" y="2667794"/>
            <a:ext cx="87630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．本体着色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着色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时尽量选取不易破坏本体的工具材料。在选用水粉等材料时，应注意控制好颜色与水的比例，避免因含水量过多而破坏本体，如图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3-3-29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．成品制作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将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着色后的本体进行插接组合，再稍加立体装饰，拉拉书绘本就制作完成了。拉拉书绘本的外观类似于毛毛虫，其成品制作可举一反三，如图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3-3-30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8987" y="61493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3-3-29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12481" y="63123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3-3-30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75" y="3886994"/>
            <a:ext cx="2590800" cy="21018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375" y="3720077"/>
            <a:ext cx="1828800" cy="24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86601" y="1524794"/>
            <a:ext cx="102870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洞洞书绘本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洞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洞书绘本比较适合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0-3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岁的低龄幼儿阅读，画面中设计有多种洞洞状的图形。幼儿喜欢用小手去抠、戳这些洞洞，在不停地翻阅过程中，探究神奇洞洞后面的奥秘，极大地吸引了幼儿的好奇心。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洞洞书绘本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我长大了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设计相当巧妙，每隔一页都有一个小洞和问题，透过小洞只能看到局部图案，幼儿可带着好奇心去猜测，如猜不到可翻到下一页，看到洞洞后面的神奇图案。渐进式的情节、有趣的翻阅，非常容易引起幼儿阅读洞洞书绘本的兴趣。</a:t>
            </a:r>
          </a:p>
        </p:txBody>
      </p:sp>
      <p:sp>
        <p:nvSpPr>
          <p:cNvPr id="3" name="矩形 2"/>
          <p:cNvSpPr/>
          <p:nvPr/>
        </p:nvSpPr>
        <p:spPr>
          <a:xfrm>
            <a:off x="3024122" y="6149352"/>
            <a:ext cx="6211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3-3-31 《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我长大了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尼娜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兰登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张芳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87" y="3807964"/>
            <a:ext cx="6779420" cy="234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540589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洞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洞书绘本的制作过程包括画面构思、装订成册、绘制草图、勾勒线稿、洞洞剪裁、填涂色彩等步骤。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．画面构思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根据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绘本故事情节的推进，进行洞洞书绘本的画面构思，设计洞洞的形状、大小及后面的图案。在角色设计时，预先选取一个可转换的形象，进行想象与创作。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．装订成册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洞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洞书绘本本体可在绘制草图前装订完成，需预先确定好绘本内页、封面及封底的页码，一般常采用双页骑马线装订方式。如图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3-3-32/33</a:t>
            </a:r>
          </a:p>
        </p:txBody>
      </p:sp>
      <p:sp>
        <p:nvSpPr>
          <p:cNvPr id="3" name="矩形 2"/>
          <p:cNvSpPr/>
          <p:nvPr/>
        </p:nvSpPr>
        <p:spPr>
          <a:xfrm>
            <a:off x="7088187" y="4801394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3-3-32/33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作者：王海静 李会平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426" y="2403624"/>
            <a:ext cx="49911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．绘制草图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绘制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草图时，骑马线装订的绘本画面一般为双面绘制，需排好草图顺序，防止绘制过程中出现错页。</a:t>
            </a:r>
          </a:p>
        </p:txBody>
      </p:sp>
      <p:sp>
        <p:nvSpPr>
          <p:cNvPr id="3" name="矩形 2"/>
          <p:cNvSpPr/>
          <p:nvPr/>
        </p:nvSpPr>
        <p:spPr>
          <a:xfrm>
            <a:off x="3946683" y="6235905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3-3-34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作者：王海静 李会平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87" y="2782402"/>
            <a:ext cx="6742617" cy="342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7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．勾勒线稿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勾勒线稿可选择双面绘制或单面绘制，单面绘制时反面可配有文字。</a:t>
            </a:r>
          </a:p>
        </p:txBody>
      </p:sp>
      <p:sp>
        <p:nvSpPr>
          <p:cNvPr id="3" name="矩形 2"/>
          <p:cNvSpPr/>
          <p:nvPr/>
        </p:nvSpPr>
        <p:spPr>
          <a:xfrm>
            <a:off x="3946683" y="6235905"/>
            <a:ext cx="39036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3-3-35 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作者：王海静 李会平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455" y="2616491"/>
            <a:ext cx="6672262" cy="3593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12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洞洞裁剪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用刻刀裁剪掉洞洞图形部分，为防止刻坏其它页面，下面可衬有垫板。</a:t>
            </a: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填涂色彩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填涂色彩时常使用彩色铅笔。洞洞书本体已经制作完成，填涂时用力不宜过大，以免影响画面效果。</a:t>
            </a:r>
          </a:p>
        </p:txBody>
      </p:sp>
      <p:sp>
        <p:nvSpPr>
          <p:cNvPr id="3" name="矩形 2"/>
          <p:cNvSpPr/>
          <p:nvPr/>
        </p:nvSpPr>
        <p:spPr>
          <a:xfrm>
            <a:off x="3946683" y="6235905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3-3-37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作者：王海静 李会平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787" y="3240152"/>
            <a:ext cx="6010275" cy="294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3713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（四）翻翻书绘本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翻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书绘本独特的趣味性在于其被“藏”起来的那部分形象，幼儿经过翻折突然呈现出来让人意想不到的神奇，使绘本故事情境发生奇妙的变化。幼儿对这一变化往往会感到惊奇，并充满兴趣地猜想下一个值得期待的奥秘。编绘者在创作时应从幼儿视角出发，遵循幼儿心理发展规律，创造绘制翻翻书绘本被遮挡部分画面新奇兴趣点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日本画家佐佐木洋子编绘的绘本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我去刷牙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中，小河马要开始吃饭了，他的饭盒就被设计成了一个创意点。当饭盒盖子被翻开时，幼儿看到里面就会感到很惊奇：哇！原来饭盒里面真的装满了各种好吃的食物。</a:t>
            </a:r>
          </a:p>
        </p:txBody>
      </p:sp>
    </p:spTree>
    <p:extLst>
      <p:ext uri="{BB962C8B-B14F-4D97-AF65-F5344CB8AC3E}">
        <p14:creationId xmlns:p14="http://schemas.microsoft.com/office/powerpoint/2010/main" val="25812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382587" y="1908043"/>
            <a:ext cx="4605667" cy="3459295"/>
            <a:chOff x="1796169" y="1737185"/>
            <a:chExt cx="3834399" cy="2880000"/>
          </a:xfrm>
        </p:grpSpPr>
        <p:grpSp>
          <p:nvGrpSpPr>
            <p:cNvPr id="16" name="组合 15"/>
            <p:cNvGrpSpPr/>
            <p:nvPr/>
          </p:nvGrpSpPr>
          <p:grpSpPr>
            <a:xfrm>
              <a:off x="3646737" y="1737185"/>
              <a:ext cx="1983831" cy="2880000"/>
              <a:chOff x="5956641" y="1586826"/>
              <a:chExt cx="1983831" cy="2880000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88643" y="1586826"/>
                <a:ext cx="1551829" cy="2880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309"/>
                <a:r>
                  <a:rPr lang="zh-CN" altLang="en-US" sz="4401" b="1" spc="600" dirty="0" smtClean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</a:t>
                </a:r>
                <a:r>
                  <a:rPr lang="zh-CN" altLang="en-US" sz="4401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</a:t>
                </a:r>
                <a:r>
                  <a:rPr lang="zh-CN" altLang="en-US" sz="4401" b="1" spc="600" dirty="0" smtClean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</a:t>
                </a:r>
                <a:endParaRPr lang="en-US" altLang="zh-CN" sz="4401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309"/>
                <a:r>
                  <a:rPr lang="zh-CN" altLang="en-US" sz="3601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幼儿绘本创意设计与制作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956641" y="2536546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309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796169" y="2686905"/>
              <a:ext cx="1614017" cy="1888145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309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幼儿绘本的绘制一般包括形象设计、绘制、排版、装订等过程。需要进一步对阅读对象、创作意图、故事脚本、表现形式等提炼后，进行整体规划、动手绘制。下面将依据绘本的制作工艺，分别介绍常见的平面绘本、立体绘本及特殊绘本的绘制流程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3" name="图片 2" descr="图片包含 室内, 人, 小孩, 年轻&#10;&#10;描述已自动生成">
            <a:extLst>
              <a:ext uri="{FF2B5EF4-FFF2-40B4-BE49-F238E27FC236}">
                <a16:creationId xmlns="" xmlns:a16="http://schemas.microsoft.com/office/drawing/2014/main" id="{2A2BCF63-D82F-4BFA-B4C9-EE80D9DCD7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7" y="175155"/>
            <a:ext cx="4898429" cy="653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．绘制草图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设计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、绘制故事情境及需要遮挡部分的画面形象草图，应注意构思要巧妙，效果要神奇，抓住幼儿对故事情节的兴趣点。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387" y="3201194"/>
            <a:ext cx="6400800" cy="23408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4587" y="3582194"/>
            <a:ext cx="3886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、剪切零部件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这一步需要画出一模一样的图案进行剪切。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2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6" name="矩形 5"/>
          <p:cNvSpPr/>
          <p:nvPr/>
        </p:nvSpPr>
        <p:spPr>
          <a:xfrm>
            <a:off x="611187" y="182959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．粘贴部件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翻翻书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绘本的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制作，常把零部件黏贴放在色彩填涂过程前面，主要是避免填涂色彩时零部件打滑移位，不方便粘贴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被遮挡部分形象。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7" y="335359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．填涂色彩</a:t>
            </a:r>
          </a:p>
          <a:p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选择比较擅长的工具材料，对勾勒、粘贴完成的线稿进行填涂上色，应特别注意粘贴缝隙处的颜色衔接要自然。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987" y="2071945"/>
            <a:ext cx="2581275" cy="2162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259" y="4650041"/>
            <a:ext cx="2562225" cy="2114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187" y="4665061"/>
            <a:ext cx="2600325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2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DD9E841-8031-4B69-ABCF-385DED912BA7}"/>
              </a:ext>
            </a:extLst>
          </p:cNvPr>
          <p:cNvSpPr txBox="1"/>
          <p:nvPr/>
        </p:nvSpPr>
        <p:spPr>
          <a:xfrm>
            <a:off x="8653742" y="6249194"/>
            <a:ext cx="213360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</a:t>
            </a:r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：郭帅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185AB26-3585-4D6D-B0BC-637B3430EFA0}"/>
              </a:ext>
            </a:extLst>
          </p:cNvPr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5FCB4B8-51DB-436C-AC3A-1D977C2B0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3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2600" b="1" dirty="0" smtClean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 幼儿</a:t>
            </a:r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763587" y="2058194"/>
            <a:ext cx="10591800" cy="989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一、平面绘本的绘制流程</a:t>
            </a:r>
            <a:endParaRPr lang="en-US" altLang="zh-CN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平面绘本是较为传统的绘本形式，绘制方法相对简单，一般包括手绘绘本、拼贴绘本等。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87" y="3047889"/>
            <a:ext cx="10363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（一）手绘绘本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．设计形象</a:t>
            </a: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分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镜脚本完成后，可选择一个具有代表性的镜头，用不同的工具材料进行试验，确定较为适宜的绘本表现风格，设计典型形象和场景。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如在绘本故事</a:t>
            </a: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不爱刷牙的佳佳</a:t>
            </a: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中主要人物形象包括佳佳、妈妈和医生；典型场景较为固定的是医院，其他场景可根据故事情节发展自由设定。典型形象和场景的设计要易于辨识，并具有吸引力。</a:t>
            </a:r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722937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839787" y="1372394"/>
            <a:ext cx="102108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镜脚本案例中，“镜头一”描述佳佳是个小姑娘，但这个小姑娘到底长什么样子？文字并没有详细说明，创编者就可以发挥想象：佳佳到底是胖胖的小姑娘还是瘦高型的小姑娘？是卷发的还是梳小辫的？因此，小姑娘的形象可以多拟定几个，确定最适合脚本的主体人物形象。同时可以尝试勾勒出形象的表情、动作、神态等，更快的把情绪带入到画面当中，使绘本更加生动（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sp>
        <p:nvSpPr>
          <p:cNvPr id="6" name="文本框 2">
            <a:extLst>
              <a:ext uri="{FF2B5EF4-FFF2-40B4-BE49-F238E27FC236}">
                <a16:creationId xmlns="" xmlns:a16="http://schemas.microsoft.com/office/drawing/2014/main" id="{3DBE9578-05FA-462F-AF9E-104A74B02DD3}"/>
              </a:ext>
            </a:extLst>
          </p:cNvPr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7" name="矩形 6"/>
          <p:cNvSpPr/>
          <p:nvPr/>
        </p:nvSpPr>
        <p:spPr>
          <a:xfrm>
            <a:off x="3735387" y="604513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3-3-3 </a:t>
            </a:r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作者：杨卓睿 郭延青 </a:t>
            </a:r>
            <a:r>
              <a:rPr lang="zh-CN" altLang="zh-CN" sz="2000" kern="1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唐晓曼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461" y="3017417"/>
            <a:ext cx="2859507" cy="30277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87" y="2996336"/>
            <a:ext cx="4304180" cy="30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绘制草图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草图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初始化表达整个故事情节，形成绘本创作初始的意向和较为概括的图像形式。其作用是为了在绘制正稿时便于参考，把握画面基本风格，便于观察绘本整体构图是否协调。草图具有继续推敲的可能性和不确定性，如角色动态角度是否呆板，画面安排是否得当，场景是否随人物的加入而有所变化等，都可以即时进行修改。确保版面构图能灵活多样，疏密得当。也可以对草图进行简单的色彩搭配，便于掌握绘本整体的创作方向（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3-3-4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986" y="3658394"/>
            <a:ext cx="6402387" cy="2626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0412" y="6285014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3-3-4 </a:t>
            </a:r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作者：杨卓睿 郭延青 唐晓曼</a:t>
            </a:r>
          </a:p>
        </p:txBody>
      </p:sp>
    </p:spTree>
    <p:extLst>
      <p:ext uri="{BB962C8B-B14F-4D97-AF65-F5344CB8AC3E}">
        <p14:creationId xmlns:p14="http://schemas.microsoft.com/office/powerpoint/2010/main" val="12417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勾勒线稿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草图的基础上，进行正稿绘制。此环节需要对人物、场景等进行更为细致的设计，进一步完善画面细节（如图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3-3-5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  <a:p>
            <a:endParaRPr lang="zh-CN" altLang="en-US" sz="20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0412" y="6285014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3-3-5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作者：杨卓睿 郭延青 唐晓曼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469" y="2984241"/>
            <a:ext cx="6629400" cy="330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992186" y="1753394"/>
            <a:ext cx="102108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填涂色稿</a:t>
            </a:r>
          </a:p>
          <a:p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色彩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更加生动的表现故事情节，幼儿可以通过观察色彩感知画面情绪。所以在填涂色稿时，色彩选用与搭配应与故事情节相协调。比如黄色的运用，偏暖还是偏冷都要根据画面的具体情境来选择。此环节相对耗时相对较久，绘画者要有耐心、细心，尽量选择自己擅长的工具材料进行绘制（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3-3-6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926" y="3417299"/>
            <a:ext cx="6101805" cy="290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0412" y="6285014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3-3-4 </a:t>
            </a:r>
            <a:r>
              <a:rPr lang="zh-CN" altLang="en-US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作者：杨卓睿 郭延青 唐晓曼</a:t>
            </a:r>
            <a:endParaRPr lang="zh-CN" altLang="zh-CN" sz="2000" kern="1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992187" y="655063"/>
            <a:ext cx="6858000" cy="488731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第三节 幼儿绘本的绘制流程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5FC488E-DD20-4287-8775-FD4E26EB85B0}"/>
              </a:ext>
            </a:extLst>
          </p:cNvPr>
          <p:cNvSpPr/>
          <p:nvPr/>
        </p:nvSpPr>
        <p:spPr>
          <a:xfrm>
            <a:off x="1754187" y="2362994"/>
            <a:ext cx="312420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装订成册</a:t>
            </a:r>
            <a:endParaRPr lang="en-US" altLang="zh-CN" sz="2000" kern="100" dirty="0" smtClean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kern="100" dirty="0" smtClean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本环节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接近绘本制作的尾声，封面和扉页设计制作完成后，即可进行绘本装订（如图</a:t>
            </a:r>
            <a:r>
              <a:rPr lang="en-US" altLang="zh-CN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3-3-7</a:t>
            </a:r>
            <a:r>
              <a:rPr lang="zh-CN" altLang="en-US" sz="20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404" y="1981994"/>
            <a:ext cx="5181600" cy="3539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3787" y="5791994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3-3-4 </a:t>
            </a:r>
            <a:r>
              <a:rPr lang="zh-CN" altLang="zh-CN" sz="2000" kern="1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作者：杨卓睿 郭延青 唐晓曼</a:t>
            </a:r>
          </a:p>
        </p:txBody>
      </p:sp>
    </p:spTree>
    <p:extLst>
      <p:ext uri="{BB962C8B-B14F-4D97-AF65-F5344CB8AC3E}">
        <p14:creationId xmlns:p14="http://schemas.microsoft.com/office/powerpoint/2010/main" val="149649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6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20826</TotalTime>
  <Words>3143</Words>
  <Application>Microsoft Office PowerPoint</Application>
  <PresentationFormat>自定义</PresentationFormat>
  <Paragraphs>195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微软雅黑</vt:lpstr>
      <vt:lpstr>楷体</vt:lpstr>
      <vt:lpstr>字魂59号-创粗黑</vt:lpstr>
      <vt:lpstr>Arial Unicode MS</vt:lpstr>
      <vt:lpstr>Calibri</vt:lpstr>
      <vt:lpstr>Rockwell</vt:lpstr>
      <vt:lpstr>思源黑体 CN Bold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微软用户</cp:lastModifiedBy>
  <cp:revision>10730</cp:revision>
  <cp:lastPrinted>1601-01-01T00:00:00Z</cp:lastPrinted>
  <dcterms:created xsi:type="dcterms:W3CDTF">2015-07-08T08:22:29Z</dcterms:created>
  <dcterms:modified xsi:type="dcterms:W3CDTF">2021-01-08T08:14:04Z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