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317" r:id="rId3"/>
    <p:sldId id="655" r:id="rId5"/>
    <p:sldId id="643" r:id="rId6"/>
    <p:sldId id="662" r:id="rId7"/>
    <p:sldId id="665" r:id="rId8"/>
    <p:sldId id="669" r:id="rId9"/>
    <p:sldId id="666" r:id="rId10"/>
    <p:sldId id="670" r:id="rId11"/>
    <p:sldId id="663" r:id="rId12"/>
    <p:sldId id="671" r:id="rId13"/>
    <p:sldId id="667" r:id="rId14"/>
    <p:sldId id="672" r:id="rId15"/>
    <p:sldId id="673" r:id="rId16"/>
    <p:sldId id="674" r:id="rId17"/>
    <p:sldId id="675" r:id="rId18"/>
    <p:sldId id="676" r:id="rId19"/>
    <p:sldId id="682" r:id="rId20"/>
    <p:sldId id="582" r:id="rId21"/>
  </p:sldIdLst>
  <p:sldSz cx="12195175" cy="6859270"/>
  <p:notesSz cx="6858000" cy="9144000"/>
  <p:embeddedFontLst>
    <p:embeddedFont>
      <p:font typeface="Rockwell" panose="02060603020205020403" pitchFamily="18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70C8"/>
    <a:srgbClr val="4D3283"/>
    <a:srgbClr val="876CBD"/>
    <a:srgbClr val="9B80C7"/>
    <a:srgbClr val="6D70C7"/>
    <a:srgbClr val="3B503B"/>
    <a:srgbClr val="CD9600"/>
    <a:srgbClr val="005000"/>
    <a:srgbClr val="C0DC61"/>
    <a:srgbClr val="357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 autoAdjust="0"/>
  </p:normalViewPr>
  <p:slideViewPr>
    <p:cSldViewPr snapToObjects="1">
      <p:cViewPr varScale="1">
        <p:scale>
          <a:sx n="99" d="100"/>
          <a:sy n="99" d="100"/>
        </p:scale>
        <p:origin x="90" y="438"/>
      </p:cViewPr>
      <p:guideLst>
        <p:guide orient="horz" pos="2159"/>
        <p:guide orient="horz" pos="335"/>
        <p:guide orient="horz" pos="3983"/>
        <p:guide pos="3840"/>
        <p:guide pos="384"/>
        <p:guide pos="72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120" d="100"/>
          <a:sy n="120" d="100"/>
        </p:scale>
        <p:origin x="4962" y="108"/>
      </p:cViewPr>
      <p:guideLst>
        <p:guide orient="horz" pos="2159"/>
        <p:guide orient="horz" pos="335"/>
        <p:guide orient="horz" pos="3983"/>
        <p:guide pos="3840"/>
        <p:guide pos="384"/>
        <p:guide pos="724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743CD7-97CD-4F57-B351-69A253B17F8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DB4961-5944-45E4-859B-0226209DDE1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831387" y="0"/>
            <a:ext cx="236378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3222625" cy="6872400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-1" y="-1588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-2513013" y="-840406"/>
            <a:ext cx="6480000" cy="64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791450" cy="6858000"/>
          </a:xfrm>
          <a:prstGeom prst="rect">
            <a:avLst/>
          </a:prstGeom>
        </p:spPr>
      </p:pic>
      <p:sp>
        <p:nvSpPr>
          <p:cNvPr id="4" name="同心圆 3"/>
          <p:cNvSpPr>
            <a:spLocks noChangeAspect="1"/>
          </p:cNvSpPr>
          <p:nvPr userDrawn="1"/>
        </p:nvSpPr>
        <p:spPr>
          <a:xfrm>
            <a:off x="10583862" y="3791116"/>
            <a:ext cx="3672000" cy="3672000"/>
          </a:xfrm>
          <a:prstGeom prst="don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000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939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173787" y="966139"/>
            <a:ext cx="4320000" cy="0"/>
          </a:xfrm>
          <a:prstGeom prst="line">
            <a:avLst/>
          </a:prstGeom>
          <a:ln w="508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图文框 6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A27C80-5FD3-4361-BB31-75FBA1966619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spect="1"/>
          </p:cNvSpPr>
          <p:nvPr userDrawn="1"/>
        </p:nvSpPr>
        <p:spPr>
          <a:xfrm>
            <a:off x="8535988" y="4267994"/>
            <a:ext cx="1800000" cy="1800000"/>
          </a:xfrm>
          <a:prstGeom prst="ellipse">
            <a:avLst/>
          </a:prstGeom>
          <a:solidFill>
            <a:srgbClr val="B6D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椭圆 10"/>
          <p:cNvSpPr>
            <a:spLocks noChangeAspect="1"/>
          </p:cNvSpPr>
          <p:nvPr userDrawn="1"/>
        </p:nvSpPr>
        <p:spPr>
          <a:xfrm>
            <a:off x="9297988" y="4572794"/>
            <a:ext cx="3420000" cy="3420000"/>
          </a:xfrm>
          <a:prstGeom prst="ellipse">
            <a:avLst/>
          </a:prstGeom>
          <a:pattFill prst="dkDnDiag">
            <a:fgClr>
              <a:srgbClr val="A9DA67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9394C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8535988" y="0"/>
            <a:ext cx="36789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18034" cy="1018034"/>
          </a:xfrm>
          <a:prstGeom prst="rect">
            <a:avLst/>
          </a:prstGeom>
        </p:spPr>
      </p:pic>
      <p:sp>
        <p:nvSpPr>
          <p:cNvPr id="8" name="图文框 7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7C80-5FD3-4361-BB31-75FBA1966619}" type="slidenum">
              <a:rPr lang="en-US" altLang="zh-CN" smtClean="0"/>
            </a:fld>
            <a:endParaRPr lang="en-US" altLang="zh-CN"/>
          </a:p>
        </p:txBody>
      </p:sp>
      <p:sp>
        <p:nvSpPr>
          <p:cNvPr id="6" name="图文框 5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bg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7310" y="4263778"/>
            <a:ext cx="4058434" cy="410464"/>
          </a:xfrm>
          <a:prstGeom prst="rect">
            <a:avLst/>
          </a:prstGeom>
          <a:solidFill>
            <a:srgbClr val="7EA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3427" y="4211717"/>
            <a:ext cx="3886200" cy="400110"/>
          </a:xfrm>
          <a:prstGeom prst="rect">
            <a:avLst/>
          </a:prstGeom>
          <a:solidFill>
            <a:srgbClr val="B2D383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克顺</a:t>
            </a:r>
            <a:r>
              <a:rPr lang="en-US" altLang="zh-CN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周庆红 主编</a:t>
            </a:r>
            <a:endParaRPr lang="zh-CN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267593" y="-8928294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161241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4754130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3121569" y="-8286219"/>
            <a:ext cx="12388240" cy="9987421"/>
          </a:xfrm>
          <a:prstGeom prst="ellipse">
            <a:avLst/>
          </a:prstGeom>
          <a:solidFill>
            <a:srgbClr val="7030A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00732" y="6057919"/>
            <a:ext cx="12388240" cy="9987421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77352" y="5446485"/>
            <a:ext cx="12388240" cy="9987421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76107" y="5638550"/>
            <a:ext cx="12388240" cy="9987421"/>
          </a:xfrm>
          <a:prstGeom prst="ellipse">
            <a:avLst/>
          </a:prstGeom>
          <a:solidFill>
            <a:schemeClr val="tx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77752" y="5287342"/>
            <a:ext cx="12388240" cy="9987421"/>
          </a:xfrm>
          <a:prstGeom prst="ellipse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图文框 30"/>
          <p:cNvSpPr/>
          <p:nvPr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文本&#10;&#10;描述已自动生成"/>
          <p:cNvPicPr>
            <a:picLocks noChangeAspect="1"/>
          </p:cNvPicPr>
          <p:nvPr/>
        </p:nvPicPr>
        <p:blipFill rotWithShape="1">
          <a:blip r:embed="rId1" cstate="print">
            <a:alphaModFix amt="50000"/>
            <a:duotone>
              <a:prstClr val="black"/>
              <a:srgbClr val="A096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8"/>
          <a:stretch>
            <a:fillRect/>
          </a:stretch>
        </p:blipFill>
        <p:spPr>
          <a:xfrm>
            <a:off x="153987" y="153194"/>
            <a:ext cx="2296485" cy="54523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73" y="2734841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05" y="1753235"/>
            <a:ext cx="6384925" cy="4138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二、家庭中的亲子绘本阅读活动</a:t>
            </a:r>
            <a:endParaRPr lang="zh-CN" altLang="en-US" sz="3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以培养幼儿阅读习惯为目的。</a:t>
            </a:r>
            <a:endParaRPr lang="zh-CN" altLang="en-US" sz="28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4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·因材施教，因龄施教</a:t>
            </a:r>
            <a:endParaRPr lang="en-US" altLang="zh-CN" sz="24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00000"/>
              </a:lnSpc>
            </a:pPr>
            <a:r>
              <a:rPr lang="zh-CN" altLang="en-US" sz="1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首先，要注意绘本主题多样化；其次，要根据幼儿的年龄选择绘本。</a:t>
            </a:r>
            <a:endParaRPr lang="zh-CN" altLang="en-US" sz="1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4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·创设良好的亲子阅读环境</a:t>
            </a:r>
            <a:endParaRPr lang="zh-CN" altLang="en-US" sz="24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首先，创设温馨舒适的阅读环境。</a:t>
            </a:r>
            <a:endParaRPr lang="zh-CN" altLang="en-US" sz="1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其次，要有固定的阅读时间。</a:t>
            </a:r>
            <a:endParaRPr lang="zh-CN" altLang="en-US" sz="1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最后，创设良好的精神环境。</a:t>
            </a:r>
            <a:endParaRPr lang="zh-CN" altLang="en-US" sz="1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40905" y="1600835"/>
            <a:ext cx="3276600" cy="4940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905" y="1677035"/>
            <a:ext cx="608838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三、图书馆的亲子绘本阅读活动</a:t>
            </a:r>
            <a:endParaRPr lang="zh-CN" altLang="en-US" sz="3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绘本故事讲述活动</a:t>
            </a:r>
            <a:endParaRPr lang="zh-CN" altLang="en-US" sz="28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讲述绘本故事是公共图书馆最普遍的亲子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本阅读活动形式之一。绘本故事讲述人有的是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图书馆馆员，有的是经过训练的“故事妈妈”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“故事姐姐”等志愿者，有的是公益机构或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幼儿教育培训机构人员。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6" name="图片 1" descr="IMG_25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16905" y="2743835"/>
            <a:ext cx="6226175" cy="35032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38810" y="1905635"/>
            <a:ext cx="608838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三、图书馆的亲子绘本阅读活动</a:t>
            </a:r>
            <a:endParaRPr lang="zh-CN" altLang="en-US" sz="3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家庭亲子绘本剧表演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家长同幼儿一起运用皮影戏、布袋戏、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舞台剧、音乐剧、手偶剧等艺术形式展现生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动的绘本故事。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73743008" name="图片 1" descr="C:\Users\Administrator\Documents\Tencent Files\844700627\Image\C2C\B66859637CAD84942D5CAFBE6EA3594F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9305" y="2591435"/>
            <a:ext cx="5640705" cy="3761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280785" y="6325235"/>
            <a:ext cx="50444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1800" b="1">
                <a:solidFill>
                  <a:schemeClr val="accent4">
                    <a:lumMod val="10000"/>
                  </a:schemeClr>
                </a:solidFill>
                <a:latin typeface="+mn-lt"/>
                <a:ea typeface="+mn-lt"/>
              </a:rPr>
              <a:t>根据绘本《小星星》改编的音乐剧</a:t>
            </a:r>
            <a:endParaRPr lang="zh-CN" altLang="en-US" sz="1800" b="1">
              <a:solidFill>
                <a:schemeClr val="accent4">
                  <a:lumMod val="10000"/>
                </a:schemeClr>
              </a:solidFill>
              <a:latin typeface="+mn-lt"/>
              <a:ea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73743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2905" y="1905635"/>
            <a:ext cx="608838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三、图书馆的亲子绘本阅读活动</a:t>
            </a:r>
            <a:endParaRPr lang="zh-CN" altLang="en-US" sz="3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亲子绘本手工制作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亲子绘本手工制作活动，主要有趣味折纸、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剪纸、串珠、手工书创作、绘画、黏土手工艺、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陶艺等。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37751606271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6980" y="2050415"/>
            <a:ext cx="5606415" cy="42017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37580" y="6399530"/>
            <a:ext cx="5993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accent4">
                    <a:lumMod val="10000"/>
                  </a:schemeClr>
                </a:solidFill>
                <a:latin typeface="+mn-lt"/>
                <a:ea typeface="+mn-lt"/>
              </a:rPr>
              <a:t>皮克布克绘本王国根据绘本《饼干树》开展亲子烘焙活动</a:t>
            </a:r>
            <a:endParaRPr lang="zh-CN" altLang="en-US" b="1">
              <a:solidFill>
                <a:schemeClr val="accent4">
                  <a:lumMod val="10000"/>
                </a:schemeClr>
              </a:solidFill>
              <a:latin typeface="+mn-lt"/>
              <a:ea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35305" y="1448435"/>
            <a:ext cx="608838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三、图书馆的亲子绘本阅读活动</a:t>
            </a:r>
            <a:endParaRPr lang="zh-CN" altLang="en-US" sz="3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家长绘本沙龙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公共图书馆经常邀请绘本作家、幼儿教育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专家或儿童阅读推广专家开展绘本讲座、绘本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沙龙活动，开阔家长亲子绘本阅读的视野，搭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建家长间交流亲子绘本阅读体会的平台。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5505" y="2210435"/>
            <a:ext cx="5997575" cy="3996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631305" y="6325235"/>
            <a:ext cx="4648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800" b="1">
                <a:solidFill>
                  <a:schemeClr val="accent4">
                    <a:lumMod val="10000"/>
                  </a:schemeClr>
                </a:solidFill>
                <a:latin typeface="+mn-lt"/>
                <a:ea typeface="+mn-lt"/>
              </a:rPr>
              <a:t>广州市少儿图书馆定期开展家长沙龙活动</a:t>
            </a:r>
            <a:endParaRPr lang="zh-CN" altLang="en-US" sz="1800" b="1">
              <a:solidFill>
                <a:schemeClr val="accent4">
                  <a:lumMod val="10000"/>
                </a:schemeClr>
              </a:solidFill>
              <a:latin typeface="+mn-lt"/>
              <a:ea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38810" y="1905635"/>
            <a:ext cx="6088380" cy="2830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三、图书馆的亲子绘本阅读活动</a:t>
            </a:r>
            <a:endParaRPr lang="zh-CN" altLang="en-US" sz="3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5.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绘本馆的亲子阅读活动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提供绘本借阅服务是绘本馆的基础服务。绘本馆和公共图书馆一样，将亲子故事会作为重要的绘本阅读推广手段。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7105" y="686435"/>
            <a:ext cx="3996055" cy="55949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17105" y="6325235"/>
            <a:ext cx="419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accent4">
                    <a:lumMod val="10000"/>
                  </a:schemeClr>
                </a:solidFill>
                <a:latin typeface="+mn-ea"/>
                <a:ea typeface="+mn-ea"/>
              </a:rPr>
              <a:t>蒲蒲兰绘本馆举办的亲子阅读活动</a:t>
            </a:r>
            <a:endParaRPr lang="zh-CN" altLang="en-US" b="1">
              <a:solidFill>
                <a:schemeClr val="accent4">
                  <a:lumMod val="1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87705" y="1448435"/>
            <a:ext cx="6659245" cy="541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四、“互联网 +”时代下的亲子绘本阅读</a:t>
            </a:r>
            <a:endParaRPr lang="zh-CN" altLang="en-US" sz="28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 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数字绘本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相对于传统的纸质绘本，数字绘本不仅有文字和图像，还有生动的旁白叙述和丰富的交互功能。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有声绘本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有声故事会、音频讲故事、电台故事、晚安故事、故事爸爸（妈妈）讲故事等网络亲子故事会成为各大公共图书馆、绘本馆、亲子阅读手机软件的亲子阅读新模式，搭建了展示亲子共读成果的新平台。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9105" y="1448435"/>
            <a:ext cx="6659245" cy="3261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四、“互联网 +”时代下的亲子绘本阅读</a:t>
            </a:r>
            <a:endParaRPr lang="zh-CN" altLang="en-US" sz="28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3.线上亲子绘本阅读活动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幼儿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数字图书馆依托国家图书馆丰富的馆藏数字化资源，采用视频、音频、多媒体动画等表现形式，为亲子绘本阅读家庭搭建了一个网上绿色阅读平台。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16104185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2505" y="1859915"/>
            <a:ext cx="2438400" cy="2438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27745" y="4476750"/>
            <a:ext cx="2635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>
                <a:solidFill>
                  <a:schemeClr val="accent4">
                    <a:lumMod val="10000"/>
                  </a:schemeClr>
                </a:solidFill>
                <a:latin typeface="+mn-lt"/>
                <a:ea typeface="+mn-lt"/>
              </a:rPr>
              <a:t>国家图书馆少年儿童馆</a:t>
            </a:r>
            <a:endParaRPr lang="zh-CN" altLang="en-US" b="1">
              <a:solidFill>
                <a:schemeClr val="accent4">
                  <a:lumMod val="10000"/>
                </a:schemeClr>
              </a:solidFill>
              <a:latin typeface="+mn-lt"/>
              <a:ea typeface="+mn-lt"/>
            </a:endParaRPr>
          </a:p>
          <a:p>
            <a:pPr algn="ctr"/>
            <a:r>
              <a:rPr lang="zh-CN" altLang="en-US" b="1">
                <a:solidFill>
                  <a:schemeClr val="accent4">
                    <a:lumMod val="10000"/>
                  </a:schemeClr>
                </a:solidFill>
                <a:latin typeface="+mn-lt"/>
                <a:ea typeface="+mn-lt"/>
              </a:rPr>
              <a:t>国家少儿数字图书馆</a:t>
            </a:r>
            <a:endParaRPr lang="zh-CN" altLang="en-US" b="1">
              <a:solidFill>
                <a:schemeClr val="accent4">
                  <a:lumMod val="10000"/>
                </a:schemeClr>
              </a:solidFill>
              <a:latin typeface="+mn-lt"/>
              <a:ea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653780" y="6249035"/>
            <a:ext cx="2134235" cy="307340"/>
          </a:xfrm>
          <a:prstGeom prst="rect">
            <a:avLst/>
          </a:prstGeom>
          <a:noFill/>
          <a:effectLst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r" defTabSz="50800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本节设计制作：</a:t>
            </a:r>
            <a:r>
              <a:rPr lang="zh-CN" altLang="en-US" sz="1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2745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赵江涛</a:t>
            </a:r>
            <a:endParaRPr lang="ko-KR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2270" y="3554095"/>
            <a:ext cx="362267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 谢 观 看</a:t>
            </a:r>
            <a:endParaRPr lang="zh-CN" altLang="en-US" sz="4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270" y="2444750"/>
            <a:ext cx="11016615" cy="1109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7128" y="1283057"/>
            <a:ext cx="10461352" cy="4335474"/>
            <a:chOff x="1296651" y="1282759"/>
            <a:chExt cx="10458931" cy="4334471"/>
          </a:xfrm>
        </p:grpSpPr>
        <p:grpSp>
          <p:nvGrpSpPr>
            <p:cNvPr id="3" name="组合 2"/>
            <p:cNvGrpSpPr/>
            <p:nvPr/>
          </p:nvGrpSpPr>
          <p:grpSpPr>
            <a:xfrm>
              <a:off x="1296651" y="1282759"/>
              <a:ext cx="10458931" cy="4334471"/>
              <a:chOff x="578870" y="1338194"/>
              <a:chExt cx="10461654" cy="4335600"/>
            </a:xfrm>
          </p:grpSpPr>
          <p:sp>
            <p:nvSpPr>
              <p:cNvPr id="44" name="矩形 43"/>
              <p:cNvSpPr>
                <a:spLocks noChangeAspect="1"/>
              </p:cNvSpPr>
              <p:nvPr/>
            </p:nvSpPr>
            <p:spPr>
              <a:xfrm>
                <a:off x="1114670" y="2436671"/>
                <a:ext cx="3960000" cy="257232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black">
                      <a:lumMod val="50000"/>
                      <a:lumOff val="50000"/>
                    </a:prstClr>
                  </a:solidFill>
                  <a:latin typeface="字魂59号-创粗黑" panose="00000500000000000000"/>
                  <a:ea typeface="字魂59号-创粗黑" panose="00000500000000000000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 flipH="1">
                <a:off x="578870" y="1338194"/>
                <a:ext cx="10461654" cy="4335600"/>
                <a:chOff x="1649630" y="1338194"/>
                <a:chExt cx="10461654" cy="4335600"/>
              </a:xfrm>
            </p:grpSpPr>
            <p:sp>
              <p:nvSpPr>
                <p:cNvPr id="16" name="1"/>
                <p:cNvSpPr>
                  <a:spLocks noChangeArrowheads="1"/>
                </p:cNvSpPr>
                <p:nvPr>
                  <p:custDataLst>
                    <p:tags r:id="rId1"/>
                  </p:custDataLst>
                </p:nvPr>
              </p:nvSpPr>
              <p:spPr bwMode="auto">
                <a:xfrm>
                  <a:off x="2710141" y="1408359"/>
                  <a:ext cx="2472192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rgbClr val="3B503B"/>
                      </a:solidFill>
                      <a:effectLst>
                        <a:innerShdw blurRad="63500" dist="50800" dir="13500000">
                          <a:prstClr val="black">
                            <a:alpha val="50000"/>
                          </a:prstClr>
                        </a:inn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幼儿绘本概述</a:t>
                  </a:r>
                  <a:endParaRPr lang="zh-CN" altLang="en-US" sz="2400" b="1" dirty="0">
                    <a:solidFill>
                      <a:srgbClr val="3B503B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" name="2"/>
                <p:cNvSpPr>
                  <a:spLocks noChangeArrowheads="1"/>
                </p:cNvSpPr>
                <p:nvPr>
                  <p:custDataLst>
                    <p:tags r:id="rId2"/>
                  </p:custDataLst>
                </p:nvPr>
              </p:nvSpPr>
              <p:spPr bwMode="auto">
                <a:xfrm>
                  <a:off x="1829786" y="2278082"/>
                  <a:ext cx="3700109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绘本阅读与幼儿多元发展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3"/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1649630" y="3166609"/>
                  <a:ext cx="4333336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幼儿绘本创意设计与制作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4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2550411" y="4015370"/>
                  <a:ext cx="3856243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幼儿绘本开发与实例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1"/>
                <p:cNvSpPr>
                  <a:spLocks noChangeAspect="1"/>
                </p:cNvSpPr>
                <p:nvPr>
                  <p:custDataLst>
                    <p:tags r:id="rId5"/>
                  </p:custDataLst>
                </p:nvPr>
              </p:nvSpPr>
              <p:spPr>
                <a:xfrm flipH="1">
                  <a:off x="5334947" y="1463788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1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1" name="2"/>
                <p:cNvSpPr>
                  <a:spLocks noChangeAspect="1"/>
                </p:cNvSpPr>
                <p:nvPr>
                  <p:custDataLst>
                    <p:tags r:id="rId6"/>
                  </p:custDataLst>
                </p:nvPr>
              </p:nvSpPr>
              <p:spPr>
                <a:xfrm flipH="1">
                  <a:off x="5658957" y="2342949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2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3" name="3"/>
                <p:cNvSpPr>
                  <a:spLocks noChangeAspect="1"/>
                </p:cNvSpPr>
                <p:nvPr>
                  <p:custDataLst>
                    <p:tags r:id="rId7"/>
                  </p:custDataLst>
                </p:nvPr>
              </p:nvSpPr>
              <p:spPr>
                <a:xfrm flipH="1">
                  <a:off x="6112026" y="3226482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3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33" name="4"/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>
                <a:xfrm flipH="1">
                  <a:off x="6518650" y="4083280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4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849472" y="1338194"/>
                  <a:ext cx="4261812" cy="4335600"/>
                  <a:chOff x="7849472" y="1338194"/>
                  <a:chExt cx="4261812" cy="4335600"/>
                </a:xfrm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7849472" y="1338194"/>
                    <a:ext cx="4261812" cy="3496391"/>
                    <a:chOff x="7849472" y="1338194"/>
                    <a:chExt cx="4261812" cy="3496391"/>
                  </a:xfrm>
                </p:grpSpPr>
                <p:pic>
                  <p:nvPicPr>
                    <p:cNvPr id="42" name="图片 41"/>
                    <p:cNvPicPr>
                      <a:picLocks noChangeAspect="1"/>
                    </p:cNvPicPr>
                    <p:nvPr/>
                  </p:nvPicPr>
                  <p:blipFill>
                    <a:blip r:embed="rId9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>
                    <a:xfrm flipH="1">
                      <a:off x="7849472" y="2113394"/>
                      <a:ext cx="4078823" cy="27211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43" name="文本框 13"/>
                    <p:cNvSpPr txBox="1"/>
                    <p:nvPr/>
                  </p:nvSpPr>
                  <p:spPr>
                    <a:xfrm>
                      <a:off x="9231284" y="1338194"/>
                      <a:ext cx="2880000" cy="7200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7" tIns="45724" rIns="91447" bIns="45724" rtlCol="0" anchor="t" anchorCtr="0">
                      <a:noAutofit/>
                    </a:bodyPr>
                    <a:lstStyle/>
                    <a:p>
                      <a:pPr defTabSz="914400"/>
                      <a:r>
                        <a:rPr lang="zh-CN" altLang="en-US" sz="3600" b="1" spc="600" dirty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目录</a:t>
                      </a:r>
                      <a:endParaRPr lang="zh-CN" altLang="en-US" sz="3600" b="1" spc="6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1" name="文本框 13"/>
                  <p:cNvSpPr txBox="1"/>
                  <p:nvPr/>
                </p:nvSpPr>
                <p:spPr>
                  <a:xfrm>
                    <a:off x="9019237" y="4953794"/>
                    <a:ext cx="3092047" cy="720000"/>
                  </a:xfrm>
                  <a:prstGeom prst="rect">
                    <a:avLst/>
                  </a:prstGeom>
                  <a:noFill/>
                </p:spPr>
                <p:txBody>
                  <a:bodyPr wrap="square" lIns="91447" tIns="45724" rIns="91447" bIns="45724" rtlCol="0" anchor="t" anchorCtr="0">
                    <a:noAutofit/>
                  </a:bodyPr>
                  <a:lstStyle/>
                  <a:p>
                    <a:pPr defTabSz="914400"/>
                    <a:r>
                      <a:rPr lang="en-US" altLang="zh-CN" sz="3600" b="1" spc="3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CONTENTS</a:t>
                    </a:r>
                    <a:endParaRPr lang="zh-CN" altLang="en-US" sz="3600" b="1" spc="3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22" name="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6580108" y="4840963"/>
              <a:ext cx="2448002" cy="76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6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CD96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幼儿绘本应用</a:t>
              </a:r>
              <a:endParaRPr lang="zh-CN" altLang="en-US" sz="2400" b="1" dirty="0">
                <a:solidFill>
                  <a:srgbClr val="CD96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4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832065" y="4896876"/>
              <a:ext cx="647850" cy="64783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5" tIns="45728" rIns="91455" bIns="45728" rtlCol="0" anchor="ctr">
              <a:noAutofit/>
            </a:bodyPr>
            <a:lstStyle/>
            <a:p>
              <a:pPr algn="ctr" defTabSz="914400"/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 noChangeAspect="1"/>
          </p:cNvGrpSpPr>
          <p:nvPr/>
        </p:nvGrpSpPr>
        <p:grpSpPr>
          <a:xfrm flipH="1">
            <a:off x="535305" y="1677035"/>
            <a:ext cx="4405021" cy="4537710"/>
            <a:chOff x="2062025" y="1737185"/>
            <a:chExt cx="3183150" cy="2997699"/>
          </a:xfrm>
        </p:grpSpPr>
        <p:grpSp>
          <p:nvGrpSpPr>
            <p:cNvPr id="16" name="组合 15"/>
            <p:cNvGrpSpPr/>
            <p:nvPr/>
          </p:nvGrpSpPr>
          <p:grpSpPr>
            <a:xfrm>
              <a:off x="3790737" y="1737185"/>
              <a:ext cx="1454438" cy="2997699"/>
              <a:chOff x="6100641" y="1586826"/>
              <a:chExt cx="1454438" cy="2997699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388642" y="1586826"/>
                <a:ext cx="1166437" cy="2880000"/>
              </a:xfrm>
              <a:prstGeom prst="rect">
                <a:avLst/>
              </a:prstGeom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n>
                <a:noFill/>
              </a:ln>
            </p:spPr>
            <p:txBody>
              <a:bodyPr vert="eaVert" wrap="square" rIns="89998" rtlCol="0" anchor="ctr">
                <a:noAutofit/>
              </a:bodyPr>
              <a:lstStyle/>
              <a:p>
                <a:pPr algn="ctr" defTabSz="914400"/>
                <a:r>
                  <a:rPr lang="zh-CN" altLang="en-US" sz="4400">
                    <a:solidFill>
                      <a:schemeClr val="tx1"/>
                    </a:solidFill>
                    <a:latin typeface="+mj-lt"/>
                    <a:ea typeface="+mj-lt"/>
                    <a:sym typeface="+mn-ea"/>
                  </a:rPr>
                  <a:t>第五章</a:t>
                </a:r>
                <a:endParaRPr lang="zh-CN" altLang="en-US" sz="4400">
                  <a:solidFill>
                    <a:schemeClr val="tx1"/>
                  </a:solidFill>
                  <a:latin typeface="+mj-lt"/>
                  <a:ea typeface="+mj-lt"/>
                  <a:sym typeface="+mn-ea"/>
                </a:endParaRPr>
              </a:p>
              <a:p>
                <a:pPr algn="ctr" defTabSz="914400"/>
                <a:r>
                  <a:rPr lang="zh-CN" altLang="en-US" sz="3600">
                    <a:solidFill>
                      <a:schemeClr val="bg1"/>
                    </a:solidFill>
                    <a:sym typeface="+mn-ea"/>
                  </a:rPr>
                  <a:t> </a:t>
                </a:r>
                <a:r>
                  <a:rPr lang="zh-CN" altLang="en-US" sz="4400">
                    <a:solidFill>
                      <a:schemeClr val="tx1"/>
                    </a:solidFill>
                    <a:latin typeface="+mj-lt"/>
                    <a:ea typeface="+mj-lt"/>
                    <a:sym typeface="+mn-ea"/>
                  </a:rPr>
                  <a:t>幼儿绘本的应用</a:t>
                </a:r>
                <a:endParaRPr lang="zh-CN" altLang="en-US" sz="4400" b="1" spc="600" dirty="0">
                  <a:ln w="28575"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lt"/>
                  <a:sym typeface="+mn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100641" y="2676525"/>
                <a:ext cx="288000" cy="1908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lIns="71998" tIns="107997" rIns="71998" rtlCol="0" anchor="b" anchorCtr="0"/>
              <a:lstStyle/>
              <a:p>
                <a:pPr algn="r" defTabSz="914400"/>
                <a:r>
                  <a:rPr lang="zh-CN" altLang="en-US" sz="1600" spc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章前导读</a:t>
                </a:r>
                <a:endParaRPr lang="zh-CN" altLang="en-US" sz="1600" spc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2062025" y="2826609"/>
              <a:ext cx="1554627" cy="1852902"/>
            </a:xfrm>
            <a:prstGeom prst="rect">
              <a:avLst/>
            </a:prstGeom>
          </p:spPr>
          <p:txBody>
            <a:bodyPr vert="eaVert" wrap="square" lIns="91438" tIns="45719" rIns="91438" bIns="45719">
              <a:spAutoFit/>
            </a:bodyPr>
            <a:lstStyle/>
            <a:p>
              <a:pPr algn="just" defTabSz="914400">
                <a:lnSpc>
                  <a:spcPct val="100000"/>
                </a:lnSpc>
              </a:pP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何谓亲子绘本阅读？亲子绘本阅读就是家长与孩子在温馨、和谐的氛围 中， 以绘本为媒介，通过有效的互动而展开的轻松愉悦的阅读活动。亲子绘 本阅读除了亲子共读绘本以外，还可以进行表演、游戏、手工等多种绘本阅读 延伸活动。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pic>
        <p:nvPicPr>
          <p:cNvPr id="2" name="图片 1" descr="IMG_27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2730" y="2453640"/>
            <a:ext cx="6684645" cy="3760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9105" y="1448435"/>
            <a:ext cx="5997575" cy="4338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一、亲子绘本阅读的意义</a:t>
            </a:r>
            <a:endParaRPr lang="zh-CN" altLang="en-US" sz="3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在阅读中感受爱的传递。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幼儿从小得到更多的情感满足，将来性格会更开朗，人格会更完善，幸福指数也会更高。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在阅读中实现亲子沟通。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父母以绘本为媒介，用自然的、发自内心的、温暖生动的言语和幼儿进行交谈，实现亲子间心灵的交流。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在阅读中增进亲子感情。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阅读时间就是亲子关系升华的时刻。平时多给幼儿付出一分爱和时间，亲子关系就少一分隔阂。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IMG_26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2045" y="1464310"/>
            <a:ext cx="3577590" cy="4770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0405" y="1524635"/>
            <a:ext cx="5492115" cy="4092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二、家庭中的亲子绘本阅读活动</a:t>
            </a:r>
            <a:endParaRPr lang="zh-CN" altLang="en-US" sz="3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以图文赏析为指导内容。</a:t>
            </a:r>
            <a:endParaRPr lang="zh-CN" altLang="en-US" sz="28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欣赏绘本，完整理解故事情节</a:t>
            </a:r>
            <a:endParaRPr lang="zh-CN" altLang="en-US" sz="2800" b="1" kern="1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IMG_26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7905" y="1600835"/>
            <a:ext cx="5385435" cy="4039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9170" y="1600835"/>
            <a:ext cx="5756275" cy="553910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亲子绘本阅读步骤：</a:t>
            </a:r>
            <a:endParaRPr lang="zh-CN" altLang="en-US" sz="28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第一，看封面。了解出版社和作者信息，通过封面初步推测故事的内容。</a:t>
            </a:r>
            <a:endParaRPr lang="zh-CN" altLang="en-US" sz="2400" b="1" kern="100" dirty="0">
              <a:solidFill>
                <a:srgbClr val="6D70C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en-US" altLang="zh-CN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第二，看环衬和扉页。 </a:t>
            </a:r>
            <a:endParaRPr lang="zh-CN" altLang="en-US" sz="2400" b="1" kern="100" dirty="0">
              <a:solidFill>
                <a:srgbClr val="6D70C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en-US" altLang="zh-CN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第三，看封底。</a:t>
            </a:r>
            <a:endParaRPr lang="zh-CN" altLang="en-US" sz="2400" b="1" kern="100" dirty="0">
              <a:solidFill>
                <a:srgbClr val="6D70C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en-US" altLang="zh-CN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第四，读图画与文字。</a:t>
            </a:r>
            <a:endParaRPr lang="zh-CN" altLang="en-US" sz="2400" b="1" kern="100" dirty="0">
              <a:solidFill>
                <a:srgbClr val="6D70C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en-US" altLang="zh-CN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第五，沟通、交流、讨论。</a:t>
            </a:r>
            <a:endParaRPr lang="zh-CN" altLang="en-US" sz="2400" b="1" kern="100" dirty="0">
              <a:solidFill>
                <a:srgbClr val="6D70C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en-US" altLang="zh-CN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4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第六，重复阅读。</a:t>
            </a:r>
            <a:endParaRPr lang="zh-CN" altLang="en-US" sz="2400" b="1" kern="100" dirty="0">
              <a:solidFill>
                <a:srgbClr val="6D70C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400" b="1" kern="100" dirty="0">
              <a:solidFill>
                <a:srgbClr val="6D70C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400" b="1" kern="100" dirty="0">
              <a:solidFill>
                <a:srgbClr val="6D70C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图5-3-7 《Ruby’Wish》，（美）希琳•严•布里奇斯文，（挪威）玛丽亚•莫内西略图，Chronicle Books Llc，2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1700" y="1067435"/>
            <a:ext cx="3952240" cy="4789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06310" y="5791835"/>
            <a:ext cx="39331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>
                <a:solidFill>
                  <a:schemeClr val="accent4">
                    <a:lumMod val="10000"/>
                  </a:schemeClr>
                </a:solidFill>
                <a:latin typeface="+mn-lt"/>
                <a:ea typeface="+mn-lt"/>
                <a:cs typeface="+mn-lt"/>
              </a:rPr>
              <a:t>《Ruby’Wish》，（美）希琳•严•布里奇斯文，（挪威）玛丽亚•莫内西略图，Chronicle Books Llc，2002</a:t>
            </a:r>
            <a:endParaRPr lang="zh-CN" altLang="en-US" sz="1600" b="1">
              <a:solidFill>
                <a:schemeClr val="accent4">
                  <a:lumMod val="10000"/>
                </a:schemeClr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91870" y="1905635"/>
            <a:ext cx="5995035" cy="2661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二、家庭中的亲子绘本阅读活动</a:t>
            </a:r>
            <a:endParaRPr lang="zh-CN" altLang="en-US" sz="3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以图文赏析为指导内容。</a:t>
            </a:r>
            <a:endParaRPr lang="zh-CN" altLang="en-US" sz="28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kern="100" dirty="0">
                <a:solidFill>
                  <a:srgbClr val="6D70C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揣摩画面，欣赏独特的艺术美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图5-3-8《朱家故事》，（英）安东尼•布朗文图，柯倩华译，河北教育出版社，2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6470" y="1067435"/>
            <a:ext cx="4001770" cy="4913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40905" y="6020435"/>
            <a:ext cx="43160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bg2"/>
                </a:solidFill>
                <a:latin typeface="+mn-lt"/>
                <a:ea typeface="+mn-lt"/>
                <a:cs typeface="+mn-lt"/>
              </a:rPr>
              <a:t>《朱家故事》，（英）安东尼•布朗文图，柯倩华译，河北教育出版社，2009</a:t>
            </a:r>
            <a:endParaRPr lang="zh-CN" altLang="en-US" b="1">
              <a:solidFill>
                <a:schemeClr val="bg2"/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40105" y="1597025"/>
            <a:ext cx="4963795" cy="4892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如何揣摩画面，欣赏独特的艺术美</a:t>
            </a:r>
            <a:endParaRPr lang="en-US" altLang="zh-CN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家长应揣摩绘本的细节设计，利用图画变化让幼儿清晰感知情节的变化，前后呼应。</a:t>
            </a:r>
            <a:endParaRPr lang="zh-CN" altLang="en-US" sz="24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en-US" altLang="zh-CN" sz="24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画面的构图是绘本作者营造故事视觉美的一个重要手段。</a:t>
            </a:r>
            <a:endParaRPr lang="en-US" altLang="zh-CN" sz="24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·恰当地翻页可以配合作者的节奏营造出一种紧张的、扣人心弦的气氛。</a:t>
            </a:r>
            <a:endParaRPr lang="zh-CN" altLang="en-US" sz="24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992187" y="609978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图5-3-18 《高空走索人》, (美) 迪凯•葛斯坦文图，王林译,新星出版社,20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2305" y="762635"/>
            <a:ext cx="3451225" cy="2489200"/>
          </a:xfrm>
          <a:prstGeom prst="rect">
            <a:avLst/>
          </a:prstGeom>
        </p:spPr>
      </p:pic>
      <p:pic>
        <p:nvPicPr>
          <p:cNvPr id="5" name="图片 4" descr="图5-3-9 《母鸡萝丝去散步》（1）,(美)佩特‧哈群斯, 上谊出版部译,少年儿童出版社,20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7245" y="3886835"/>
            <a:ext cx="6096000" cy="2533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81955" y="6325235"/>
            <a:ext cx="651129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1400" b="1" kern="100" dirty="0">
                <a:solidFill>
                  <a:schemeClr val="accent4">
                    <a:lumMod val="10000"/>
                  </a:schemeClr>
                </a:solidFill>
                <a:latin typeface="+mn-lt"/>
                <a:ea typeface="+mn-lt"/>
                <a:cs typeface="+mn-lt"/>
                <a:sym typeface="+mn-ea"/>
              </a:rPr>
              <a:t>《母鸡萝丝去散步》（1）,(美)佩特‧哈群斯, 上谊出版部译,少年儿童出版社,2006</a:t>
            </a:r>
            <a:endParaRPr lang="en-US" altLang="zh-CN" sz="1400" b="1" kern="100" dirty="0">
              <a:solidFill>
                <a:schemeClr val="accent4">
                  <a:lumMod val="10000"/>
                </a:schemeClr>
              </a:solidFill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25945" y="3303270"/>
            <a:ext cx="36233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 b="1">
                <a:solidFill>
                  <a:schemeClr val="accent4">
                    <a:lumMod val="10000"/>
                  </a:schemeClr>
                </a:solidFill>
                <a:latin typeface="+mn-lt"/>
                <a:ea typeface="+mn-lt"/>
                <a:cs typeface="+mn-lt"/>
              </a:rPr>
              <a:t>《高空走索人》, (美) 迪凯•葛斯坦文图，王林译,新星出版社,2014</a:t>
            </a:r>
            <a:endParaRPr lang="zh-CN" altLang="en-US" sz="1400" b="1">
              <a:solidFill>
                <a:schemeClr val="accent4">
                  <a:lumMod val="10000"/>
                </a:schemeClr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64135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3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第二节 亲子绘本阅读活动</a:t>
            </a:r>
            <a:endParaRPr lang="zh-CN" altLang="en-US" sz="3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705" y="1448435"/>
            <a:ext cx="5586730" cy="5292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二、家庭中的亲子绘本阅读活动</a:t>
            </a:r>
            <a:endParaRPr lang="zh-CN" altLang="en-US" sz="28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多种阅读方法交织使用。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·互动式分享阅读法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00000"/>
              </a:lnSpc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在整个阅读过程中，家长不仅是故事的讲述者，更是平等的参与者、倾听者与分享者，应积极关注幼儿的所悟所想。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4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·角色扮演法</a:t>
            </a:r>
            <a:endParaRPr lang="en-US" altLang="zh-CN" sz="24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00000"/>
              </a:lnSpc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家长与幼儿共同扮演故事里的角色，把自己也变成一个小宝宝，陪着一起幼儿疯，一起玩。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4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·创编故事法</a:t>
            </a:r>
            <a:endParaRPr lang="en-US" altLang="zh-CN" sz="24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家长可根据幼儿对绘本的理解程度和兴趣状况，引导幼儿对绘本故事进行再创作。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图5-3- 19 《汤姆住院》，(法) 克斯多夫•勒•马斯尼文，(法)玛丽•阿利娜•巴文图，梅莉译，海燕出版社，2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3705" y="1448435"/>
            <a:ext cx="4406265" cy="44773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40195" y="5925820"/>
            <a:ext cx="48545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>
                <a:solidFill>
                  <a:schemeClr val="accent4">
                    <a:lumMod val="10000"/>
                  </a:schemeClr>
                </a:solidFill>
                <a:latin typeface="+mn-lt"/>
                <a:ea typeface="+mn-lt"/>
                <a:cs typeface="+mn-lt"/>
              </a:rPr>
              <a:t>《汤姆住院》，(法) 克斯多夫•勒•马斯尼文，(法)玛丽•阿利娜•巴文图，梅莉译，海燕出版社，2016</a:t>
            </a:r>
            <a:endParaRPr lang="zh-CN" altLang="en-US" sz="1600" b="1">
              <a:solidFill>
                <a:schemeClr val="accent4">
                  <a:lumMod val="10000"/>
                </a:schemeClr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tags/tag1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10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2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3"/>
</p:tagLst>
</file>

<file path=ppt/tags/tag4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5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6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2"/>
</p:tagLst>
</file>

<file path=ppt/tags/tag7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3"/>
</p:tagLst>
</file>

<file path=ppt/tags/tag8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9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heme/theme1.xml><?xml version="1.0" encoding="utf-8"?>
<a:theme xmlns:a="http://schemas.openxmlformats.org/drawingml/2006/main" name="千图网海量PPT模板www.58pic.com">
  <a:themeElements>
    <a:clrScheme name="默认设计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lang="zh-CN" altLang="en-US" b="1">
            <a:solidFill>
              <a:schemeClr val="accent4">
                <a:lumMod val="10000"/>
              </a:schemeClr>
            </a:solidFill>
            <a:latin typeface="+mn-lt"/>
            <a:ea typeface="+mn-lt"/>
            <a:cs typeface="+mn-lt"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2180</Words>
  <Application>WPS 演示</Application>
  <PresentationFormat/>
  <Paragraphs>209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Rockwell</vt:lpstr>
      <vt:lpstr>微软雅黑</vt:lpstr>
      <vt:lpstr>思源黑体 CN Bold</vt:lpstr>
      <vt:lpstr>楷体</vt:lpstr>
      <vt:lpstr>字魂59号-创粗黑</vt:lpstr>
      <vt:lpstr>Calibri</vt:lpstr>
      <vt:lpstr>Arial Unicode MS</vt:lpstr>
      <vt:lpstr>黑体</vt:lpstr>
      <vt:lpstr>Arial Unicode MS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Pages>18</Page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pudding editor</cp:lastModifiedBy>
  <cp:revision>4</cp:revision>
  <dcterms:created xsi:type="dcterms:W3CDTF">2021-01-20T05:52:40Z</dcterms:created>
  <dcterms:modified xsi:type="dcterms:W3CDTF">2021-01-20T05:59:57Z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2052-11.1.0.10314</vt:lpwstr>
  </property>
</Properties>
</file>