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317" r:id="rId3"/>
    <p:sldId id="662" r:id="rId5"/>
    <p:sldId id="661" r:id="rId6"/>
    <p:sldId id="544" r:id="rId7"/>
    <p:sldId id="664" r:id="rId8"/>
    <p:sldId id="665" r:id="rId9"/>
    <p:sldId id="666" r:id="rId10"/>
    <p:sldId id="668" r:id="rId11"/>
    <p:sldId id="669" r:id="rId12"/>
    <p:sldId id="670" r:id="rId13"/>
    <p:sldId id="671" r:id="rId14"/>
    <p:sldId id="672" r:id="rId15"/>
    <p:sldId id="673" r:id="rId16"/>
    <p:sldId id="674" r:id="rId17"/>
    <p:sldId id="675" r:id="rId18"/>
    <p:sldId id="582" r:id="rId19"/>
  </p:sldIdLst>
  <p:sldSz cx="12195175" cy="6859270"/>
  <p:notesSz cx="6858000" cy="9144000"/>
  <p:embeddedFontLst>
    <p:embeddedFont>
      <p:font typeface="Rockwell" panose="02060603020205020403" pitchFamily="18" charset="0"/>
      <p:regular r:id="rId24"/>
      <p:bold r:id="rId25"/>
      <p:italic r:id="rId26"/>
      <p:boldItalic r:id="rId27"/>
    </p:embeddedFont>
    <p:embeddedFont>
      <p:font typeface="微软雅黑" panose="020B0503020204020204" pitchFamily="34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B337"/>
    <a:srgbClr val="6D70C7"/>
    <a:srgbClr val="C0DC61"/>
    <a:srgbClr val="357B41"/>
    <a:srgbClr val="8450B6"/>
    <a:srgbClr val="B2D383"/>
    <a:srgbClr val="A096D4"/>
    <a:srgbClr val="7EA3F5"/>
    <a:srgbClr val="9394CF"/>
    <a:srgbClr val="A9DA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 autoAdjust="0"/>
  </p:normalViewPr>
  <p:slideViewPr>
    <p:cSldViewPr snapToObjects="1">
      <p:cViewPr varScale="1">
        <p:scale>
          <a:sx n="99" d="100"/>
          <a:sy n="99" d="100"/>
        </p:scale>
        <p:origin x="90" y="438"/>
      </p:cViewPr>
      <p:guideLst>
        <p:guide orient="horz" pos="2176"/>
        <p:guide orient="horz" pos="334"/>
        <p:guide orient="horz" pos="3953"/>
        <p:guide pos="3836"/>
        <p:guide pos="431"/>
        <p:guide pos="72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120" d="100"/>
          <a:sy n="120" d="100"/>
        </p:scale>
        <p:origin x="4962" y="108"/>
      </p:cViewPr>
      <p:guideLst>
        <p:guide orient="horz" pos="2176"/>
        <p:guide orient="horz" pos="334"/>
        <p:guide orient="horz" pos="3953"/>
        <p:guide pos="3836"/>
        <p:guide pos="431"/>
        <p:guide pos="721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font" Target="fonts/font10.fntdata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DB4961-5944-45E4-859B-0226209DDE1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743CD7-97CD-4F57-B351-69A253B17F80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72550" y="0"/>
            <a:ext cx="3222625" cy="6872400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9831387" y="0"/>
            <a:ext cx="2363788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3222625" cy="6872400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-1" y="-1588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>
            <a:spLocks noChangeAspect="1"/>
          </p:cNvSpPr>
          <p:nvPr userDrawn="1"/>
        </p:nvSpPr>
        <p:spPr>
          <a:xfrm>
            <a:off x="-2513013" y="-840406"/>
            <a:ext cx="6480000" cy="64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72550" y="0"/>
            <a:ext cx="3222625" cy="687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7791450" cy="6858000"/>
          </a:xfrm>
          <a:prstGeom prst="rect">
            <a:avLst/>
          </a:prstGeom>
        </p:spPr>
      </p:pic>
      <p:sp>
        <p:nvSpPr>
          <p:cNvPr id="4" name="同心圆 3"/>
          <p:cNvSpPr>
            <a:spLocks noChangeAspect="1"/>
          </p:cNvSpPr>
          <p:nvPr userDrawn="1"/>
        </p:nvSpPr>
        <p:spPr>
          <a:xfrm>
            <a:off x="10583862" y="3791116"/>
            <a:ext cx="3672000" cy="3672000"/>
          </a:xfrm>
          <a:prstGeom prst="don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图文框 6"/>
          <p:cNvSpPr/>
          <p:nvPr userDrawn="1"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10035175" y="2"/>
            <a:ext cx="2160000" cy="460627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0000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rgbClr val="9394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173787" y="966139"/>
            <a:ext cx="4320000" cy="0"/>
          </a:xfrm>
          <a:prstGeom prst="line">
            <a:avLst/>
          </a:prstGeom>
          <a:ln w="50800" cmpd="dbl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图文框 6"/>
          <p:cNvSpPr/>
          <p:nvPr userDrawn="1"/>
        </p:nvSpPr>
        <p:spPr>
          <a:xfrm>
            <a:off x="-30813" y="0"/>
            <a:ext cx="12225988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10035175" y="2"/>
            <a:ext cx="2160000" cy="4606277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0A27C80-5FD3-4361-BB31-75FBA1966619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>
            <a:spLocks noChangeAspect="1"/>
          </p:cNvSpPr>
          <p:nvPr userDrawn="1"/>
        </p:nvSpPr>
        <p:spPr>
          <a:xfrm>
            <a:off x="8535988" y="4267994"/>
            <a:ext cx="1800000" cy="1800000"/>
          </a:xfrm>
          <a:prstGeom prst="ellipse">
            <a:avLst/>
          </a:prstGeom>
          <a:solidFill>
            <a:srgbClr val="B6D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椭圆 10"/>
          <p:cNvSpPr>
            <a:spLocks noChangeAspect="1"/>
          </p:cNvSpPr>
          <p:nvPr userDrawn="1"/>
        </p:nvSpPr>
        <p:spPr>
          <a:xfrm>
            <a:off x="9297988" y="4572794"/>
            <a:ext cx="3420000" cy="3420000"/>
          </a:xfrm>
          <a:prstGeom prst="ellipse">
            <a:avLst/>
          </a:prstGeom>
          <a:pattFill prst="dkDnDiag">
            <a:fgClr>
              <a:srgbClr val="A9DA67"/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rgbClr val="9394C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8535988" y="0"/>
            <a:ext cx="3678972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18034" cy="1018034"/>
          </a:xfrm>
          <a:prstGeom prst="rect">
            <a:avLst/>
          </a:prstGeom>
        </p:spPr>
      </p:pic>
      <p:sp>
        <p:nvSpPr>
          <p:cNvPr id="8" name="图文框 7"/>
          <p:cNvSpPr/>
          <p:nvPr userDrawn="1"/>
        </p:nvSpPr>
        <p:spPr>
          <a:xfrm>
            <a:off x="-30813" y="0"/>
            <a:ext cx="12225988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7C80-5FD3-4361-BB31-75FBA1966619}" type="slidenum">
              <a:rPr lang="en-US" altLang="zh-CN" smtClean="0"/>
            </a:fld>
            <a:endParaRPr lang="en-US" altLang="zh-CN"/>
          </a:p>
        </p:txBody>
      </p:sp>
      <p:sp>
        <p:nvSpPr>
          <p:cNvPr id="6" name="图文框 5"/>
          <p:cNvSpPr/>
          <p:nvPr userDrawn="1"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+mn-lt"/>
              </a:defRPr>
            </a:lvl1pPr>
          </a:lstStyle>
          <a:p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bg1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bg1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4.xml"/><Relationship Id="rId5" Type="http://schemas.openxmlformats.org/officeDocument/2006/relationships/themeOverride" Target="../theme/themeOverride7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4.xml"/><Relationship Id="rId5" Type="http://schemas.openxmlformats.org/officeDocument/2006/relationships/themeOverride" Target="../theme/themeOverride1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12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4.xml"/><Relationship Id="rId6" Type="http://schemas.openxmlformats.org/officeDocument/2006/relationships/themeOverride" Target="../theme/themeOverride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7310" y="4263778"/>
            <a:ext cx="4058434" cy="410464"/>
          </a:xfrm>
          <a:prstGeom prst="rect">
            <a:avLst/>
          </a:prstGeom>
          <a:solidFill>
            <a:srgbClr val="7EA3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83427" y="4211717"/>
            <a:ext cx="3886200" cy="400110"/>
          </a:xfrm>
          <a:prstGeom prst="rect">
            <a:avLst/>
          </a:prstGeom>
          <a:solidFill>
            <a:srgbClr val="B2D383"/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zh-CN" alt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克顺</a:t>
            </a:r>
            <a:r>
              <a:rPr lang="en-US" altLang="zh-CN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周庆红 主编</a:t>
            </a:r>
            <a:endParaRPr lang="zh-CN" altLang="en-US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-267593" y="-8928294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2161241" y="-8286219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4754130" y="-8286219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3121569" y="-8286219"/>
            <a:ext cx="12388240" cy="9987421"/>
          </a:xfrm>
          <a:prstGeom prst="ellipse">
            <a:avLst/>
          </a:prstGeom>
          <a:solidFill>
            <a:srgbClr val="7030A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600732" y="6057919"/>
            <a:ext cx="12388240" cy="9987421"/>
          </a:xfrm>
          <a:prstGeom prst="ellipse">
            <a:avLst/>
          </a:pr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77352" y="5446485"/>
            <a:ext cx="12388240" cy="9987421"/>
          </a:xfrm>
          <a:prstGeom prst="ellipse">
            <a:avLst/>
          </a:pr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76107" y="5638550"/>
            <a:ext cx="12388240" cy="9987421"/>
          </a:xfrm>
          <a:prstGeom prst="ellipse">
            <a:avLst/>
          </a:prstGeom>
          <a:solidFill>
            <a:schemeClr val="tx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77752" y="5287342"/>
            <a:ext cx="12388240" cy="9987421"/>
          </a:xfrm>
          <a:prstGeom prst="ellipse">
            <a:avLst/>
          </a:prstGeom>
          <a:solidFill>
            <a:schemeClr val="accent6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图文框 30"/>
          <p:cNvSpPr/>
          <p:nvPr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文本&#10;&#10;描述已自动生成"/>
          <p:cNvPicPr>
            <a:picLocks noChangeAspect="1"/>
          </p:cNvPicPr>
          <p:nvPr/>
        </p:nvPicPr>
        <p:blipFill rotWithShape="1">
          <a:blip r:embed="rId1" cstate="print">
            <a:alphaModFix amt="50000"/>
            <a:duotone>
              <a:prstClr val="black"/>
              <a:srgbClr val="A096D4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98"/>
          <a:stretch>
            <a:fillRect/>
          </a:stretch>
        </p:blipFill>
        <p:spPr>
          <a:xfrm>
            <a:off x="153987" y="153194"/>
            <a:ext cx="2296485" cy="54523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373" y="2734841"/>
            <a:ext cx="11016427" cy="110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3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第三节幼儿绘本开发实训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2187" y="1376839"/>
            <a:ext cx="6019800" cy="1045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F4B33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实训二《我的衣服》</a:t>
            </a:r>
            <a:endParaRPr lang="en-US" altLang="zh-CN" sz="2000" kern="100" dirty="0">
              <a:solidFill>
                <a:srgbClr val="F4B33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tabLst>
                <a:tab pos="266700" algn="l"/>
              </a:tabLst>
            </a:pP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29455" y="2305685"/>
            <a:ext cx="3068739" cy="1565275"/>
            <a:chOff x="1563" y="3241"/>
            <a:chExt cx="3120" cy="1440"/>
          </a:xfrm>
          <a:solidFill>
            <a:schemeClr val="tx2">
              <a:lumMod val="90000"/>
            </a:schemeClr>
          </a:solidFill>
        </p:grpSpPr>
        <p:sp>
          <p:nvSpPr>
            <p:cNvPr id="2" name="圆角矩形 1"/>
            <p:cNvSpPr/>
            <p:nvPr/>
          </p:nvSpPr>
          <p:spPr>
            <a:xfrm>
              <a:off x="1563" y="3241"/>
              <a:ext cx="3120" cy="144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14" y="3550"/>
              <a:ext cx="2869" cy="76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r>
                <a:rPr lang="zh-CN" altLang="en-US" sz="48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实训步骤</a:t>
              </a:r>
              <a:endParaRPr lang="en-US" altLang="zh-CN" sz="48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662555" y="4366895"/>
            <a:ext cx="1981200" cy="914400"/>
            <a:chOff x="1563" y="3241"/>
            <a:chExt cx="3120" cy="1440"/>
          </a:xfrm>
        </p:grpSpPr>
        <p:sp>
          <p:nvSpPr>
            <p:cNvPr id="20" name="圆角矩形 19"/>
            <p:cNvSpPr/>
            <p:nvPr/>
          </p:nvSpPr>
          <p:spPr>
            <a:xfrm>
              <a:off x="1563" y="3241"/>
              <a:ext cx="3120" cy="144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113" y="3578"/>
              <a:ext cx="257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收集素材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73650" y="4366895"/>
            <a:ext cx="1981200" cy="914400"/>
            <a:chOff x="1563" y="3241"/>
            <a:chExt cx="3120" cy="144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25" name="圆角矩形 24"/>
            <p:cNvSpPr/>
            <p:nvPr/>
          </p:nvSpPr>
          <p:spPr>
            <a:xfrm>
              <a:off x="1563" y="3241"/>
              <a:ext cx="3120" cy="144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125" y="3646"/>
              <a:ext cx="2558" cy="62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设计草图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8615" y="4366895"/>
            <a:ext cx="1981200" cy="914400"/>
            <a:chOff x="1563" y="3241"/>
            <a:chExt cx="3120" cy="144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28" name="圆角矩形 27"/>
            <p:cNvSpPr/>
            <p:nvPr/>
          </p:nvSpPr>
          <p:spPr>
            <a:xfrm>
              <a:off x="1563" y="3241"/>
              <a:ext cx="3120" cy="144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113" y="3646"/>
              <a:ext cx="2347" cy="62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确定主题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865360" y="4367530"/>
            <a:ext cx="1981200" cy="914400"/>
            <a:chOff x="1563" y="3241"/>
            <a:chExt cx="3120" cy="144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1" name="圆角矩形 30"/>
            <p:cNvSpPr/>
            <p:nvPr/>
          </p:nvSpPr>
          <p:spPr>
            <a:xfrm>
              <a:off x="1563" y="3241"/>
              <a:ext cx="3120" cy="144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113" y="3580"/>
              <a:ext cx="2222" cy="62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装订成册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500620" y="4368165"/>
            <a:ext cx="1981200" cy="914400"/>
            <a:chOff x="1563" y="3241"/>
            <a:chExt cx="3120" cy="144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4" name="圆角矩形 33"/>
            <p:cNvSpPr/>
            <p:nvPr/>
          </p:nvSpPr>
          <p:spPr>
            <a:xfrm>
              <a:off x="1563" y="3241"/>
              <a:ext cx="3120" cy="144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113" y="3579"/>
              <a:ext cx="2265" cy="62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制作实施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燕尾形箭头 35"/>
          <p:cNvSpPr/>
          <p:nvPr/>
        </p:nvSpPr>
        <p:spPr>
          <a:xfrm>
            <a:off x="1870075" y="4582795"/>
            <a:ext cx="697865" cy="485775"/>
          </a:xfrm>
          <a:prstGeom prst="notchedRight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燕尾形箭头 36"/>
          <p:cNvSpPr/>
          <p:nvPr/>
        </p:nvSpPr>
        <p:spPr>
          <a:xfrm>
            <a:off x="4166870" y="4580890"/>
            <a:ext cx="697865" cy="485775"/>
          </a:xfrm>
          <a:prstGeom prst="notchedRight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38" name="燕尾形箭头 37"/>
          <p:cNvSpPr/>
          <p:nvPr/>
        </p:nvSpPr>
        <p:spPr>
          <a:xfrm>
            <a:off x="6574155" y="4582795"/>
            <a:ext cx="697865" cy="485775"/>
          </a:xfrm>
          <a:prstGeom prst="notchedRight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39" name="燕尾形箭头 38"/>
          <p:cNvSpPr/>
          <p:nvPr/>
        </p:nvSpPr>
        <p:spPr>
          <a:xfrm>
            <a:off x="8997315" y="4582795"/>
            <a:ext cx="697865" cy="485775"/>
          </a:xfrm>
          <a:prstGeom prst="notchedRight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pic>
        <p:nvPicPr>
          <p:cNvPr id="3" name="图片 2" descr="4-3-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2710" y="1088390"/>
            <a:ext cx="4133850" cy="4681855"/>
          </a:xfrm>
          <a:prstGeom prst="rect">
            <a:avLst/>
          </a:prstGeom>
        </p:spPr>
      </p:pic>
      <p:pic>
        <p:nvPicPr>
          <p:cNvPr id="4" name="图片 3" descr="4-3-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8410" y="1471930"/>
            <a:ext cx="4467860" cy="2676525"/>
          </a:xfrm>
          <a:prstGeom prst="rect">
            <a:avLst/>
          </a:prstGeom>
        </p:spPr>
      </p:pic>
      <p:pic>
        <p:nvPicPr>
          <p:cNvPr id="6" name="图片 5" descr="4-3-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0950" y="1088390"/>
            <a:ext cx="4358005" cy="2865755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第三节幼儿绘本开发实训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2187" y="1376839"/>
            <a:ext cx="601980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F4B33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实训二《我的衣服》</a:t>
            </a:r>
            <a:endParaRPr lang="en-US" altLang="zh-CN" sz="2200" kern="100" dirty="0">
              <a:solidFill>
                <a:srgbClr val="F4B33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tabLst>
                <a:tab pos="266700" algn="l"/>
              </a:tabLst>
            </a:pPr>
            <a:endParaRPr lang="en-US" altLang="zh-CN" sz="2200" kern="100" dirty="0">
              <a:solidFill>
                <a:srgbClr val="F4B33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244725" y="3153410"/>
            <a:ext cx="2435860" cy="955040"/>
            <a:chOff x="2323" y="3961"/>
            <a:chExt cx="5880" cy="2880"/>
          </a:xfrm>
          <a:noFill/>
        </p:grpSpPr>
        <p:sp>
          <p:nvSpPr>
            <p:cNvPr id="6" name="流程图: 联系 5"/>
            <p:cNvSpPr/>
            <p:nvPr/>
          </p:nvSpPr>
          <p:spPr>
            <a:xfrm>
              <a:off x="2323" y="3961"/>
              <a:ext cx="5880" cy="2880"/>
            </a:xfrm>
            <a:prstGeom prst="flowChartConnector">
              <a:avLst/>
            </a:prstGeom>
            <a:solidFill>
              <a:schemeClr val="tx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020" y="4521"/>
              <a:ext cx="4487" cy="17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r>
                <a:rPr lang="zh-CN" altLang="en-US" sz="32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实训延伸</a:t>
              </a:r>
              <a:endParaRPr lang="en-US" altLang="zh-CN" sz="32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467985" y="4746625"/>
            <a:ext cx="45707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结合幼儿年龄特点，选择合适内容。</a:t>
            </a:r>
            <a:endParaRPr lang="zh-CN" altLang="en-US" sz="20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0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做工细致，表现形式独特。</a:t>
            </a:r>
            <a:endParaRPr lang="zh-CN" altLang="en-US" sz="20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244725" y="4498340"/>
            <a:ext cx="2435860" cy="955040"/>
            <a:chOff x="2323" y="3961"/>
            <a:chExt cx="5880" cy="2880"/>
          </a:xfrm>
          <a:solidFill>
            <a:schemeClr val="tx2">
              <a:lumMod val="90000"/>
            </a:schemeClr>
          </a:solidFill>
        </p:grpSpPr>
        <p:sp>
          <p:nvSpPr>
            <p:cNvPr id="19" name="流程图: 联系 18"/>
            <p:cNvSpPr/>
            <p:nvPr/>
          </p:nvSpPr>
          <p:spPr>
            <a:xfrm>
              <a:off x="2323" y="3961"/>
              <a:ext cx="5880" cy="2880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020" y="4520"/>
              <a:ext cx="4487" cy="17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r>
                <a:rPr lang="zh-CN" altLang="en-US" sz="32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实训要求</a:t>
              </a:r>
              <a:endParaRPr lang="en-US" altLang="zh-CN" sz="32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377815" y="3338830"/>
            <a:ext cx="45707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参照实训二的绘本制作形式，，以幼儿的生活资源为主题进行绘本开发与制作。</a:t>
            </a:r>
            <a:endParaRPr lang="zh-CN" altLang="en-US" sz="20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第三节幼儿绘本开发实训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1870" y="1376680"/>
            <a:ext cx="60198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实训三《欢乐中国年》</a:t>
            </a:r>
            <a:endParaRPr lang="en-US" altLang="zh-CN" sz="20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en-US" altLang="zh-CN" sz="20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68705" y="2058035"/>
            <a:ext cx="2057400" cy="914400"/>
            <a:chOff x="1683" y="3241"/>
            <a:chExt cx="3240" cy="1440"/>
          </a:xfrm>
        </p:grpSpPr>
        <p:sp>
          <p:nvSpPr>
            <p:cNvPr id="3" name="五边形 2"/>
            <p:cNvSpPr/>
            <p:nvPr/>
          </p:nvSpPr>
          <p:spPr>
            <a:xfrm>
              <a:off x="1683" y="3241"/>
              <a:ext cx="3240" cy="1440"/>
            </a:xfrm>
            <a:prstGeom prst="homePlate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44" y="3550"/>
              <a:ext cx="311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实训内容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29970" y="5250180"/>
            <a:ext cx="2057400" cy="914400"/>
            <a:chOff x="1622" y="8268"/>
            <a:chExt cx="3240" cy="1440"/>
          </a:xfrm>
        </p:grpSpPr>
        <p:sp>
          <p:nvSpPr>
            <p:cNvPr id="4" name="五边形 3"/>
            <p:cNvSpPr/>
            <p:nvPr/>
          </p:nvSpPr>
          <p:spPr>
            <a:xfrm>
              <a:off x="1622" y="8268"/>
              <a:ext cx="3240" cy="1440"/>
            </a:xfrm>
            <a:prstGeom prst="homePlate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743" y="8612"/>
              <a:ext cx="311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实训要求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68705" y="3653155"/>
            <a:ext cx="2058035" cy="914400"/>
            <a:chOff x="1683" y="5753"/>
            <a:chExt cx="3241" cy="1440"/>
          </a:xfrm>
        </p:grpSpPr>
        <p:sp>
          <p:nvSpPr>
            <p:cNvPr id="9" name="五边形 8"/>
            <p:cNvSpPr/>
            <p:nvPr/>
          </p:nvSpPr>
          <p:spPr>
            <a:xfrm>
              <a:off x="1684" y="5753"/>
              <a:ext cx="3240" cy="1440"/>
            </a:xfrm>
            <a:prstGeom prst="homePlate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83" y="6079"/>
              <a:ext cx="311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实训目标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</p:grpSp>
      <p:sp>
        <p:nvSpPr>
          <p:cNvPr id="14" name="虚尾箭头 13"/>
          <p:cNvSpPr/>
          <p:nvPr/>
        </p:nvSpPr>
        <p:spPr>
          <a:xfrm>
            <a:off x="3329940" y="2172335"/>
            <a:ext cx="1752600" cy="685800"/>
          </a:xfrm>
          <a:prstGeom prst="striped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虚尾箭头 16"/>
          <p:cNvSpPr/>
          <p:nvPr/>
        </p:nvSpPr>
        <p:spPr>
          <a:xfrm>
            <a:off x="3329940" y="3767455"/>
            <a:ext cx="1752600" cy="685800"/>
          </a:xfrm>
          <a:prstGeom prst="striped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18" name="虚尾箭头 17"/>
          <p:cNvSpPr/>
          <p:nvPr/>
        </p:nvSpPr>
        <p:spPr>
          <a:xfrm>
            <a:off x="3329940" y="5364480"/>
            <a:ext cx="1752600" cy="685800"/>
          </a:xfrm>
          <a:prstGeom prst="striped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469890" y="2058035"/>
            <a:ext cx="5991225" cy="915035"/>
            <a:chOff x="8614" y="3241"/>
            <a:chExt cx="9435" cy="1441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6" name="燕尾形 15"/>
            <p:cNvSpPr/>
            <p:nvPr/>
          </p:nvSpPr>
          <p:spPr>
            <a:xfrm>
              <a:off x="8614" y="3241"/>
              <a:ext cx="9435" cy="1441"/>
            </a:xfrm>
            <a:prstGeom prst="chevron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406" y="3551"/>
              <a:ext cx="7472" cy="62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根据中国传统节日，进行开发制作。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69890" y="3653155"/>
            <a:ext cx="5991225" cy="914400"/>
            <a:chOff x="8614" y="5753"/>
            <a:chExt cx="9435" cy="144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9" name="燕尾形 18"/>
            <p:cNvSpPr/>
            <p:nvPr/>
          </p:nvSpPr>
          <p:spPr>
            <a:xfrm>
              <a:off x="8614" y="5753"/>
              <a:ext cx="9435" cy="1440"/>
            </a:xfrm>
            <a:prstGeom prst="chevron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sz="1800"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06" y="5933"/>
              <a:ext cx="8320" cy="111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进一步步掌握基本流程，熟悉具体环节和操作方法，采用不同的形式制作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469890" y="5272405"/>
            <a:ext cx="5990590" cy="1426210"/>
            <a:chOff x="8614" y="8448"/>
            <a:chExt cx="9434" cy="2246"/>
          </a:xfrm>
        </p:grpSpPr>
        <p:sp>
          <p:nvSpPr>
            <p:cNvPr id="20" name="燕尾形 19"/>
            <p:cNvSpPr/>
            <p:nvPr/>
          </p:nvSpPr>
          <p:spPr>
            <a:xfrm>
              <a:off x="8614" y="8448"/>
              <a:ext cx="9435" cy="1440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sz="1800">
                <a:sym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793" y="8612"/>
              <a:ext cx="7274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结合中国传统文化，选择合适内容。引导幼儿了解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中国传统文化；做工仔细。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>
                <a:buClrTx/>
                <a:buSzTx/>
                <a:buFontTx/>
              </a:pP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>
                <a:buClrTx/>
                <a:buSzTx/>
                <a:buFontTx/>
              </a:pP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  <p:bldP spid="18" grpId="0" bldLvl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>
            <a:off x="1068705" y="3778885"/>
            <a:ext cx="2057400" cy="914400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1068705" y="2058035"/>
            <a:ext cx="2057400" cy="914400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第三节幼儿绘本开发实训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2187" y="1376839"/>
            <a:ext cx="60198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实训</a:t>
            </a:r>
            <a:r>
              <a:rPr lang="zh-CN" altLang="en-US" sz="22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三《欢乐中国年》</a:t>
            </a:r>
            <a:endParaRPr lang="en-US" altLang="zh-CN" sz="20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en-US" altLang="zh-CN" sz="20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虚尾箭头 13"/>
          <p:cNvSpPr/>
          <p:nvPr/>
        </p:nvSpPr>
        <p:spPr>
          <a:xfrm>
            <a:off x="3329940" y="2178685"/>
            <a:ext cx="1752600" cy="685800"/>
          </a:xfrm>
          <a:prstGeom prst="striped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虚尾箭头 16"/>
          <p:cNvSpPr/>
          <p:nvPr/>
        </p:nvSpPr>
        <p:spPr>
          <a:xfrm>
            <a:off x="3329940" y="3767455"/>
            <a:ext cx="1752600" cy="685800"/>
          </a:xfrm>
          <a:prstGeom prst="striped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69890" y="2058035"/>
            <a:ext cx="5991225" cy="915035"/>
            <a:chOff x="8614" y="3241"/>
            <a:chExt cx="9435" cy="1441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6" name="燕尾形 15"/>
            <p:cNvSpPr/>
            <p:nvPr/>
          </p:nvSpPr>
          <p:spPr>
            <a:xfrm>
              <a:off x="8614" y="3241"/>
              <a:ext cx="9435" cy="1441"/>
            </a:xfrm>
            <a:prstGeom prst="chevron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406" y="3551"/>
              <a:ext cx="7472" cy="62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手绘手工制作</a:t>
              </a:r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469890" y="3653155"/>
            <a:ext cx="5991225" cy="914400"/>
            <a:chOff x="8614" y="5753"/>
            <a:chExt cx="9435" cy="1440"/>
          </a:xfrm>
        </p:grpSpPr>
        <p:sp>
          <p:nvSpPr>
            <p:cNvPr id="19" name="燕尾形 18"/>
            <p:cNvSpPr/>
            <p:nvPr/>
          </p:nvSpPr>
          <p:spPr>
            <a:xfrm>
              <a:off x="8614" y="5753"/>
              <a:ext cx="9435" cy="1440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06" y="5900"/>
              <a:ext cx="832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彩色铅笔、马克笔、素描纸、彩色卡纸、刻刀、胶棒、装订工具材料。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164590" y="2260600"/>
            <a:ext cx="1980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实训方式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65225" y="3975100"/>
            <a:ext cx="1980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8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材料准备</a:t>
            </a:r>
            <a:endParaRPr lang="zh-CN" altLang="en-US" sz="2800" b="1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第三节幼儿绘本开发实训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2187" y="1376839"/>
            <a:ext cx="60198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实训</a:t>
            </a:r>
            <a:r>
              <a:rPr lang="zh-CN" altLang="en-US" sz="22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三《欢乐中国年》</a:t>
            </a:r>
            <a:endParaRPr lang="en-US" altLang="zh-CN" sz="20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en-US" altLang="zh-CN" sz="20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529455" y="2305685"/>
            <a:ext cx="3068739" cy="1565275"/>
            <a:chOff x="1563" y="3241"/>
            <a:chExt cx="3120" cy="144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" name="圆角矩形 1"/>
            <p:cNvSpPr/>
            <p:nvPr/>
          </p:nvSpPr>
          <p:spPr>
            <a:xfrm>
              <a:off x="1563" y="3241"/>
              <a:ext cx="3120" cy="144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14" y="3550"/>
              <a:ext cx="2869" cy="76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r>
                <a:rPr lang="zh-CN" altLang="en-US" sz="48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实训步骤</a:t>
              </a:r>
              <a:endParaRPr lang="en-US" altLang="zh-CN" sz="48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662555" y="4366895"/>
            <a:ext cx="1981200" cy="914400"/>
            <a:chOff x="1563" y="3241"/>
            <a:chExt cx="3120" cy="1440"/>
          </a:xfrm>
        </p:grpSpPr>
        <p:sp>
          <p:nvSpPr>
            <p:cNvPr id="20" name="圆角矩形 19"/>
            <p:cNvSpPr/>
            <p:nvPr/>
          </p:nvSpPr>
          <p:spPr>
            <a:xfrm>
              <a:off x="1563" y="3241"/>
              <a:ext cx="3120" cy="144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715" y="3578"/>
              <a:ext cx="296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确定表现形式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73650" y="4366895"/>
            <a:ext cx="1981200" cy="914400"/>
            <a:chOff x="1563" y="3241"/>
            <a:chExt cx="3120" cy="144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25" name="圆角矩形 24"/>
            <p:cNvSpPr/>
            <p:nvPr/>
          </p:nvSpPr>
          <p:spPr>
            <a:xfrm>
              <a:off x="1563" y="3241"/>
              <a:ext cx="3120" cy="144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125" y="3646"/>
              <a:ext cx="2558" cy="62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设计草图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8615" y="4366895"/>
            <a:ext cx="1981200" cy="914400"/>
            <a:chOff x="1563" y="3241"/>
            <a:chExt cx="3120" cy="144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28" name="圆角矩形 27"/>
            <p:cNvSpPr/>
            <p:nvPr/>
          </p:nvSpPr>
          <p:spPr>
            <a:xfrm>
              <a:off x="1563" y="3241"/>
              <a:ext cx="3120" cy="144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113" y="3646"/>
              <a:ext cx="2347" cy="62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确定主题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865360" y="4367530"/>
            <a:ext cx="1981200" cy="914400"/>
            <a:chOff x="1563" y="3241"/>
            <a:chExt cx="3120" cy="144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1" name="圆角矩形 30"/>
            <p:cNvSpPr/>
            <p:nvPr/>
          </p:nvSpPr>
          <p:spPr>
            <a:xfrm>
              <a:off x="1563" y="3241"/>
              <a:ext cx="3120" cy="144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113" y="3580"/>
              <a:ext cx="2222" cy="62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装订成册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500620" y="4368165"/>
            <a:ext cx="1981200" cy="914400"/>
            <a:chOff x="1563" y="3241"/>
            <a:chExt cx="3120" cy="144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4" name="圆角矩形 33"/>
            <p:cNvSpPr/>
            <p:nvPr/>
          </p:nvSpPr>
          <p:spPr>
            <a:xfrm>
              <a:off x="1563" y="3241"/>
              <a:ext cx="3120" cy="144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113" y="3579"/>
              <a:ext cx="2265" cy="62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制作实施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燕尾形箭头 35"/>
          <p:cNvSpPr/>
          <p:nvPr/>
        </p:nvSpPr>
        <p:spPr>
          <a:xfrm>
            <a:off x="2059940" y="4582795"/>
            <a:ext cx="508000" cy="485775"/>
          </a:xfrm>
          <a:prstGeom prst="notched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燕尾形箭头 36"/>
          <p:cNvSpPr/>
          <p:nvPr/>
        </p:nvSpPr>
        <p:spPr>
          <a:xfrm>
            <a:off x="4427220" y="4580890"/>
            <a:ext cx="492760" cy="485775"/>
          </a:xfrm>
          <a:prstGeom prst="notched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38" name="燕尾形箭头 37"/>
          <p:cNvSpPr/>
          <p:nvPr/>
        </p:nvSpPr>
        <p:spPr>
          <a:xfrm>
            <a:off x="6843395" y="4582795"/>
            <a:ext cx="428625" cy="485775"/>
          </a:xfrm>
          <a:prstGeom prst="notched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39" name="燕尾形箭头 38"/>
          <p:cNvSpPr/>
          <p:nvPr/>
        </p:nvSpPr>
        <p:spPr>
          <a:xfrm>
            <a:off x="9288145" y="4582795"/>
            <a:ext cx="407035" cy="485775"/>
          </a:xfrm>
          <a:prstGeom prst="notched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pic>
        <p:nvPicPr>
          <p:cNvPr id="3" name="图片 2" descr="4-3-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9870" y="1195705"/>
            <a:ext cx="3917315" cy="2675255"/>
          </a:xfrm>
          <a:prstGeom prst="rect">
            <a:avLst/>
          </a:prstGeom>
        </p:spPr>
      </p:pic>
      <p:pic>
        <p:nvPicPr>
          <p:cNvPr id="4" name="图片 3" descr="4-3-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9870" y="1195705"/>
            <a:ext cx="3917950" cy="2675255"/>
          </a:xfrm>
          <a:prstGeom prst="rect">
            <a:avLst/>
          </a:prstGeom>
        </p:spPr>
      </p:pic>
      <p:pic>
        <p:nvPicPr>
          <p:cNvPr id="6" name="图片 5" descr="4-3-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9870" y="1143000"/>
            <a:ext cx="3997325" cy="2804160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第三节幼儿绘本开发实训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2187" y="1376839"/>
            <a:ext cx="601980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实训</a:t>
            </a:r>
            <a:r>
              <a:rPr lang="zh-CN" altLang="en-US" sz="22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三《欢乐中国年》</a:t>
            </a:r>
            <a:endParaRPr lang="zh-CN" altLang="en-US" sz="2200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244725" y="3153410"/>
            <a:ext cx="2435860" cy="955040"/>
            <a:chOff x="2323" y="3961"/>
            <a:chExt cx="5880" cy="288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6" name="流程图: 联系 5"/>
            <p:cNvSpPr/>
            <p:nvPr/>
          </p:nvSpPr>
          <p:spPr>
            <a:xfrm>
              <a:off x="2323" y="3961"/>
              <a:ext cx="5880" cy="2880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020" y="4521"/>
              <a:ext cx="4487" cy="17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r>
                <a:rPr lang="zh-CN" altLang="en-US" sz="32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实训延伸</a:t>
              </a:r>
              <a:endParaRPr lang="en-US" altLang="zh-CN" sz="32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467985" y="4746625"/>
            <a:ext cx="45707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结合幼儿年龄特点，选择合适内容。</a:t>
            </a:r>
            <a:endParaRPr lang="zh-CN" altLang="en-US" sz="20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0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做工细致，表现形式独特。</a:t>
            </a:r>
            <a:endParaRPr lang="zh-CN" altLang="en-US" sz="20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244725" y="4498340"/>
            <a:ext cx="2435860" cy="955040"/>
            <a:chOff x="2323" y="3961"/>
            <a:chExt cx="5880" cy="288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9" name="流程图: 联系 18"/>
            <p:cNvSpPr/>
            <p:nvPr/>
          </p:nvSpPr>
          <p:spPr>
            <a:xfrm>
              <a:off x="2323" y="3961"/>
              <a:ext cx="5880" cy="2880"/>
            </a:xfrm>
            <a:prstGeom prst="flowChartConnector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020" y="4520"/>
              <a:ext cx="4487" cy="17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r>
                <a:rPr lang="zh-CN" altLang="en-US" sz="32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实训要求</a:t>
              </a:r>
              <a:endParaRPr lang="en-US" altLang="zh-CN" sz="32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377815" y="3338830"/>
            <a:ext cx="45707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参照实训二的绘本制作形式，，以幼儿的生活资源为主题进行绘本开发与制作。</a:t>
            </a:r>
            <a:endParaRPr lang="zh-CN" altLang="en-US" sz="20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653742" y="6249194"/>
            <a:ext cx="2133600" cy="3067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本节设计制作</a:t>
            </a:r>
            <a:r>
              <a:rPr lang="zh-CN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：杨延虎</a:t>
            </a:r>
            <a:endParaRPr lang="en-US" altLang="zh-CN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92587" y="3554088"/>
            <a:ext cx="36229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谢 谢 观 看</a:t>
            </a:r>
            <a:endParaRPr lang="zh-CN" altLang="en-US" sz="4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587" y="2444520"/>
            <a:ext cx="11016427" cy="110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>
            <a:grpSpLocks noChangeAspect="1"/>
          </p:cNvGrpSpPr>
          <p:nvPr/>
        </p:nvGrpSpPr>
        <p:grpSpPr>
          <a:xfrm flipH="1">
            <a:off x="890905" y="1154430"/>
            <a:ext cx="5198144" cy="4914265"/>
            <a:chOff x="917094" y="1631452"/>
            <a:chExt cx="4327993" cy="3187307"/>
          </a:xfrm>
        </p:grpSpPr>
        <p:grpSp>
          <p:nvGrpSpPr>
            <p:cNvPr id="16" name="组合 15"/>
            <p:cNvGrpSpPr/>
            <p:nvPr/>
          </p:nvGrpSpPr>
          <p:grpSpPr>
            <a:xfrm>
              <a:off x="3790737" y="1631452"/>
              <a:ext cx="1454350" cy="3187307"/>
              <a:chOff x="6100641" y="1481093"/>
              <a:chExt cx="1454350" cy="3187307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6388762" y="1481093"/>
                <a:ext cx="1166229" cy="318730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eaVert" wrap="square" rIns="89998" rtlCol="0" anchor="ctr">
                <a:noAutofit/>
              </a:bodyPr>
              <a:lstStyle/>
              <a:p>
                <a:pPr algn="ctr" defTabSz="914400"/>
                <a:r>
                  <a:rPr lang="zh-CN" altLang="en-US" sz="4400" b="1" spc="600" dirty="0">
                    <a:ln w="28575">
                      <a:noFill/>
                    </a:ln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第四章</a:t>
                </a:r>
                <a:endParaRPr lang="en-US" altLang="zh-CN" sz="4400" b="1" spc="600" dirty="0">
                  <a:ln w="28575">
                    <a:noFill/>
                  </a:ln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914400"/>
                <a:r>
                  <a:rPr lang="zh-CN" altLang="en-US" sz="3600" b="1" spc="600" dirty="0">
                    <a:ln w="28575"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幼儿绘本开发与实例</a:t>
                </a:r>
                <a:endParaRPr lang="en-US" altLang="zh-CN" sz="3600" b="1" spc="600" dirty="0">
                  <a:ln w="28575"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100641" y="2676525"/>
                <a:ext cx="288000" cy="19080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lIns="71998" tIns="107997" rIns="71998" rtlCol="0" anchor="b" anchorCtr="0"/>
              <a:lstStyle/>
              <a:p>
                <a:pPr algn="r" defTabSz="914400"/>
                <a:r>
                  <a:rPr lang="zh-CN" altLang="en-US" sz="1600" spc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章前导读</a:t>
                </a:r>
                <a:endParaRPr lang="zh-CN" altLang="en-US" sz="1600" spc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矩形 1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<p:cNvSpPr/>
            <p:nvPr/>
          </p:nvSpPr>
          <p:spPr>
            <a:xfrm>
              <a:off x="917094" y="2194451"/>
              <a:ext cx="2611265" cy="2426620"/>
            </a:xfrm>
            <a:prstGeom prst="rect">
              <a:avLst/>
            </a:prstGeom>
          </p:spPr>
          <p:txBody>
            <a:bodyPr vert="eaVert" wrap="square" lIns="91438" tIns="45719" rIns="91438" bIns="45719">
              <a:spAutoFit/>
            </a:bodyPr>
            <a:lstStyle/>
            <a:p>
              <a:pPr algn="just" defTabSz="914400">
                <a:lnSpc>
                  <a:spcPct val="120000"/>
                </a:lnSpc>
              </a:pPr>
              <a:r>
                <a:rPr lang="zh-CN" alt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通过前面章节的学习，你是否已经迫不及待想制作一本属于自己的幼儿绘本？本章通过对幼儿绘本开发基础、幼儿绘本开发流程及学生小组合作开发幼儿绘本案例的介绍，让你理解、掌握如何自主开发幼儿绘本，以满足专业学习和职后岗位的需求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。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2915" y="1154430"/>
            <a:ext cx="4853940" cy="3435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97128" y="1283057"/>
            <a:ext cx="10461352" cy="4335474"/>
            <a:chOff x="1296651" y="1282759"/>
            <a:chExt cx="10458931" cy="4334471"/>
          </a:xfrm>
        </p:grpSpPr>
        <p:grpSp>
          <p:nvGrpSpPr>
            <p:cNvPr id="3" name="组合 2"/>
            <p:cNvGrpSpPr/>
            <p:nvPr/>
          </p:nvGrpSpPr>
          <p:grpSpPr>
            <a:xfrm>
              <a:off x="1296651" y="1282759"/>
              <a:ext cx="10458931" cy="4334471"/>
              <a:chOff x="578870" y="1338194"/>
              <a:chExt cx="10461654" cy="4335600"/>
            </a:xfrm>
          </p:grpSpPr>
          <p:sp>
            <p:nvSpPr>
              <p:cNvPr id="44" name="矩形 43"/>
              <p:cNvSpPr>
                <a:spLocks noChangeAspect="1"/>
              </p:cNvSpPr>
              <p:nvPr/>
            </p:nvSpPr>
            <p:spPr>
              <a:xfrm>
                <a:off x="1114670" y="2436671"/>
                <a:ext cx="3960000" cy="257232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>
                  <a:solidFill>
                    <a:prstClr val="black">
                      <a:lumMod val="50000"/>
                      <a:lumOff val="50000"/>
                    </a:prstClr>
                  </a:solidFill>
                  <a:latin typeface="字魂59号-创粗黑" panose="00000500000000000000"/>
                  <a:ea typeface="字魂59号-创粗黑" panose="00000500000000000000"/>
                </a:endParaRP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 flipH="1">
                <a:off x="578870" y="1338194"/>
                <a:ext cx="10461654" cy="4335600"/>
                <a:chOff x="1649630" y="1338194"/>
                <a:chExt cx="10461654" cy="4335600"/>
              </a:xfrm>
            </p:grpSpPr>
            <p:sp>
              <p:nvSpPr>
                <p:cNvPr id="16" name="1"/>
                <p:cNvSpPr>
                  <a:spLocks noChangeArrowheads="1"/>
                </p:cNvSpPr>
                <p:nvPr>
                  <p:custDataLst>
                    <p:tags r:id="rId1"/>
                  </p:custDataLst>
                </p:nvPr>
              </p:nvSpPr>
              <p:spPr bwMode="auto">
                <a:xfrm>
                  <a:off x="2710141" y="1408359"/>
                  <a:ext cx="2472192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l" defTabSz="914400">
                    <a:lnSpc>
                      <a:spcPct val="120000"/>
                    </a:lnSpc>
                    <a:buClrTx/>
                    <a:buSzTx/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幼儿绘本概述</a:t>
                  </a:r>
                  <a:endParaRPr lang="zh-CN" altLang="en-US" sz="2400" b="1" dirty="0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7" name="2"/>
                <p:cNvSpPr>
                  <a:spLocks noChangeArrowheads="1"/>
                </p:cNvSpPr>
                <p:nvPr>
                  <p:custDataLst>
                    <p:tags r:id="rId2"/>
                  </p:custDataLst>
                </p:nvPr>
              </p:nvSpPr>
              <p:spPr bwMode="auto">
                <a:xfrm>
                  <a:off x="1829786" y="2278082"/>
                  <a:ext cx="3700109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绘本阅读与幼儿多元发展</a:t>
                  </a:r>
                  <a:endParaRPr lang="zh-CN" altLang="en-US" sz="2400" b="1" dirty="0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8" name="3"/>
                <p:cNvSpPr>
                  <a:spLocks noChangeArrowheads="1"/>
                </p:cNvSpPr>
                <p:nvPr>
                  <p:custDataLst>
                    <p:tags r:id="rId3"/>
                  </p:custDataLst>
                </p:nvPr>
              </p:nvSpPr>
              <p:spPr bwMode="auto">
                <a:xfrm>
                  <a:off x="1649630" y="3166609"/>
                  <a:ext cx="4333336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幼儿绘本创意设计与制作</a:t>
                  </a:r>
                  <a:endParaRPr lang="zh-CN" altLang="en-US" sz="2400" b="1" dirty="0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4"/>
                <p:cNvSpPr>
                  <a:spLocks noChangeArrowheads="1"/>
                </p:cNvSpPr>
                <p:nvPr>
                  <p:custDataLst>
                    <p:tags r:id="rId4"/>
                  </p:custDataLst>
                </p:nvPr>
              </p:nvSpPr>
              <p:spPr bwMode="auto">
                <a:xfrm>
                  <a:off x="2550411" y="4015370"/>
                  <a:ext cx="3856243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幼儿绘本开发与实例</a:t>
                  </a:r>
                  <a:endPara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1"/>
                <p:cNvSpPr>
                  <a:spLocks noChangeAspect="1"/>
                </p:cNvSpPr>
                <p:nvPr>
                  <p:custDataLst>
                    <p:tags r:id="rId5"/>
                  </p:custDataLst>
                </p:nvPr>
              </p:nvSpPr>
              <p:spPr>
                <a:xfrm flipH="1">
                  <a:off x="5334947" y="1463788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1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21" name="2"/>
                <p:cNvSpPr>
                  <a:spLocks noChangeAspect="1"/>
                </p:cNvSpPr>
                <p:nvPr>
                  <p:custDataLst>
                    <p:tags r:id="rId6"/>
                  </p:custDataLst>
                </p:nvPr>
              </p:nvSpPr>
              <p:spPr>
                <a:xfrm flipH="1">
                  <a:off x="5658957" y="2342949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2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23" name="3"/>
                <p:cNvSpPr>
                  <a:spLocks noChangeAspect="1"/>
                </p:cNvSpPr>
                <p:nvPr>
                  <p:custDataLst>
                    <p:tags r:id="rId7"/>
                  </p:custDataLst>
                </p:nvPr>
              </p:nvSpPr>
              <p:spPr>
                <a:xfrm flipH="1">
                  <a:off x="6112026" y="3226482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3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33" name="4"/>
                <p:cNvSpPr>
                  <a:spLocks noChangeAspect="1"/>
                </p:cNvSpPr>
                <p:nvPr>
                  <p:custDataLst>
                    <p:tags r:id="rId8"/>
                  </p:custDataLst>
                </p:nvPr>
              </p:nvSpPr>
              <p:spPr>
                <a:xfrm flipH="1">
                  <a:off x="6518650" y="4083280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4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grpSp>
              <p:nvGrpSpPr>
                <p:cNvPr id="39" name="组合 38"/>
                <p:cNvGrpSpPr/>
                <p:nvPr/>
              </p:nvGrpSpPr>
              <p:grpSpPr>
                <a:xfrm>
                  <a:off x="7849472" y="1338194"/>
                  <a:ext cx="4261812" cy="4335600"/>
                  <a:chOff x="7849472" y="1338194"/>
                  <a:chExt cx="4261812" cy="4335600"/>
                </a:xfrm>
              </p:grpSpPr>
              <p:grpSp>
                <p:nvGrpSpPr>
                  <p:cNvPr id="40" name="组合 39"/>
                  <p:cNvGrpSpPr/>
                  <p:nvPr/>
                </p:nvGrpSpPr>
                <p:grpSpPr>
                  <a:xfrm>
                    <a:off x="7849472" y="1338194"/>
                    <a:ext cx="4261812" cy="3496391"/>
                    <a:chOff x="7849472" y="1338194"/>
                    <a:chExt cx="4261812" cy="3496391"/>
                  </a:xfrm>
                </p:grpSpPr>
                <p:pic>
                  <p:nvPicPr>
                    <p:cNvPr id="42" name="图片 41"/>
                    <p:cNvPicPr>
                      <a:picLocks noChangeAspect="1"/>
                    </p:cNvPicPr>
                    <p:nvPr/>
                  </p:nvPicPr>
                  <p:blipFill>
                    <a:blip r:embed="rId9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>
                    <a:xfrm flipH="1">
                      <a:off x="7849472" y="2113394"/>
                      <a:ext cx="4078823" cy="27211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sp>
                  <p:nvSpPr>
                    <p:cNvPr id="43" name="文本框 13"/>
                    <p:cNvSpPr txBox="1"/>
                    <p:nvPr/>
                  </p:nvSpPr>
                  <p:spPr>
                    <a:xfrm>
                      <a:off x="9231284" y="1338194"/>
                      <a:ext cx="2880000" cy="72000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91447" tIns="45724" rIns="91447" bIns="45724" rtlCol="0" anchor="t" anchorCtr="0">
                      <a:noAutofit/>
                    </a:bodyPr>
                    <a:lstStyle/>
                    <a:p>
                      <a:pPr defTabSz="914400"/>
                      <a:r>
                        <a:rPr lang="zh-CN" altLang="en-US" sz="3600" b="1" spc="600" dirty="0"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目录</a:t>
                      </a:r>
                      <a:endParaRPr lang="zh-CN" altLang="en-US" sz="3600" b="1" spc="6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41" name="文本框 13"/>
                  <p:cNvSpPr txBox="1"/>
                  <p:nvPr/>
                </p:nvSpPr>
                <p:spPr>
                  <a:xfrm>
                    <a:off x="9019237" y="4953794"/>
                    <a:ext cx="3092047" cy="720000"/>
                  </a:xfrm>
                  <a:prstGeom prst="rect">
                    <a:avLst/>
                  </a:prstGeom>
                  <a:noFill/>
                </p:spPr>
                <p:txBody>
                  <a:bodyPr wrap="square" lIns="91447" tIns="45724" rIns="91447" bIns="45724" rtlCol="0" anchor="t" anchorCtr="0">
                    <a:noAutofit/>
                  </a:bodyPr>
                  <a:lstStyle/>
                  <a:p>
                    <a:pPr defTabSz="914400"/>
                    <a:r>
                      <a:rPr lang="en-US" altLang="zh-CN" sz="3600" b="1" spc="3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CONTENTS</a:t>
                    </a:r>
                    <a:endParaRPr lang="zh-CN" altLang="en-US" sz="3600" b="1" spc="3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sp>
          <p:nvSpPr>
            <p:cNvPr id="22" name="4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flipH="1">
              <a:off x="6580108" y="4840963"/>
              <a:ext cx="2448002" cy="76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6" tIns="0" rIns="0" bIns="0" anchor="ctr" anchorCtr="0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幼儿绘本应用</a:t>
              </a:r>
              <a:endPara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4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5832065" y="4896876"/>
              <a:ext cx="647850" cy="64783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5" tIns="45728" rIns="91455" bIns="45728" rtlCol="0" anchor="ctr">
              <a:noAutofit/>
            </a:bodyPr>
            <a:lstStyle/>
            <a:p>
              <a:pPr algn="ctr" defTabSz="914400"/>
              <a:r>
                <a:rPr lang="en-US" altLang="zh-CN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5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幼儿绘本开发实训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2187" y="1376839"/>
            <a:ext cx="60198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实训一《最好吃的蛋糕》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92505" y="2058035"/>
            <a:ext cx="2075815" cy="914400"/>
            <a:chOff x="1563" y="3241"/>
            <a:chExt cx="3269" cy="1440"/>
          </a:xfrm>
        </p:grpSpPr>
        <p:sp>
          <p:nvSpPr>
            <p:cNvPr id="2" name="圆角矩形 1"/>
            <p:cNvSpPr/>
            <p:nvPr/>
          </p:nvSpPr>
          <p:spPr>
            <a:xfrm>
              <a:off x="1563" y="3241"/>
              <a:ext cx="3120" cy="144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14" y="3550"/>
              <a:ext cx="311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实训内容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91870" y="5250180"/>
            <a:ext cx="2076450" cy="914400"/>
            <a:chOff x="1562" y="7955"/>
            <a:chExt cx="3270" cy="1440"/>
          </a:xfrm>
        </p:grpSpPr>
        <p:sp>
          <p:nvSpPr>
            <p:cNvPr id="3" name="圆角矩形 2"/>
            <p:cNvSpPr/>
            <p:nvPr/>
          </p:nvSpPr>
          <p:spPr>
            <a:xfrm>
              <a:off x="1562" y="7955"/>
              <a:ext cx="3120" cy="144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714" y="8264"/>
              <a:ext cx="311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实训要求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91870" y="3653155"/>
            <a:ext cx="2076450" cy="914400"/>
            <a:chOff x="1562" y="5436"/>
            <a:chExt cx="3270" cy="1440"/>
          </a:xfrm>
        </p:grpSpPr>
        <p:sp>
          <p:nvSpPr>
            <p:cNvPr id="4" name="圆角矩形 3"/>
            <p:cNvSpPr/>
            <p:nvPr/>
          </p:nvSpPr>
          <p:spPr>
            <a:xfrm>
              <a:off x="1562" y="5436"/>
              <a:ext cx="3120" cy="144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714" y="5745"/>
              <a:ext cx="311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实训目标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</p:grpSp>
      <p:sp>
        <p:nvSpPr>
          <p:cNvPr id="14" name="虚尾箭头 13"/>
          <p:cNvSpPr/>
          <p:nvPr/>
        </p:nvSpPr>
        <p:spPr>
          <a:xfrm>
            <a:off x="3329940" y="2172335"/>
            <a:ext cx="1752600" cy="685800"/>
          </a:xfrm>
          <a:prstGeom prst="stripedRight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虚尾箭头 16"/>
          <p:cNvSpPr/>
          <p:nvPr/>
        </p:nvSpPr>
        <p:spPr>
          <a:xfrm>
            <a:off x="3329940" y="3767455"/>
            <a:ext cx="1752600" cy="685800"/>
          </a:xfrm>
          <a:prstGeom prst="stripedRight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18" name="虚尾箭头 17"/>
          <p:cNvSpPr/>
          <p:nvPr/>
        </p:nvSpPr>
        <p:spPr>
          <a:xfrm>
            <a:off x="3329940" y="5364480"/>
            <a:ext cx="1752600" cy="685800"/>
          </a:xfrm>
          <a:prstGeom prst="stripedRight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469890" y="2058035"/>
            <a:ext cx="5991225" cy="915035"/>
            <a:chOff x="8614" y="3241"/>
            <a:chExt cx="9435" cy="1441"/>
          </a:xfrm>
        </p:grpSpPr>
        <p:sp>
          <p:nvSpPr>
            <p:cNvPr id="16" name="燕尾形 15"/>
            <p:cNvSpPr/>
            <p:nvPr/>
          </p:nvSpPr>
          <p:spPr>
            <a:xfrm>
              <a:off x="8614" y="3241"/>
              <a:ext cx="9435" cy="1441"/>
            </a:xfrm>
            <a:prstGeom prst="chevr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406" y="3551"/>
              <a:ext cx="747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根据幼儿故事进行改编。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469890" y="3653155"/>
            <a:ext cx="5991225" cy="914400"/>
            <a:chOff x="8614" y="5753"/>
            <a:chExt cx="9435" cy="1440"/>
          </a:xfrm>
        </p:grpSpPr>
        <p:sp>
          <p:nvSpPr>
            <p:cNvPr id="19" name="燕尾形 18"/>
            <p:cNvSpPr/>
            <p:nvPr/>
          </p:nvSpPr>
          <p:spPr>
            <a:xfrm>
              <a:off x="8614" y="5753"/>
              <a:ext cx="9435" cy="1440"/>
            </a:xfrm>
            <a:prstGeom prst="chevr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06" y="6062"/>
              <a:ext cx="832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初步掌握基本流程，熟悉具体环节和操作方法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469890" y="5353050"/>
            <a:ext cx="5991225" cy="914400"/>
            <a:chOff x="8614" y="7955"/>
            <a:chExt cx="9435" cy="1440"/>
          </a:xfrm>
        </p:grpSpPr>
        <p:sp>
          <p:nvSpPr>
            <p:cNvPr id="20" name="燕尾形 19"/>
            <p:cNvSpPr/>
            <p:nvPr/>
          </p:nvSpPr>
          <p:spPr>
            <a:xfrm>
              <a:off x="8614" y="7955"/>
              <a:ext cx="9435" cy="1440"/>
            </a:xfrm>
            <a:prstGeom prst="chevr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406" y="8102"/>
              <a:ext cx="747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合理分析故事，确定脚本。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>
                <a:buClrTx/>
                <a:buSzTx/>
                <a:buFontTx/>
              </a:pP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注意情节合理、做工仔细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 bldLvl="0" animBg="1"/>
      <p:bldP spid="1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第三节幼儿绘本开发实训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2187" y="1376839"/>
            <a:ext cx="60198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实训一《最好吃的蛋糕》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92505" y="2058035"/>
            <a:ext cx="2076450" cy="914400"/>
            <a:chOff x="1563" y="3241"/>
            <a:chExt cx="3270" cy="1440"/>
          </a:xfrm>
        </p:grpSpPr>
        <p:sp>
          <p:nvSpPr>
            <p:cNvPr id="2" name="圆角矩形 1"/>
            <p:cNvSpPr/>
            <p:nvPr/>
          </p:nvSpPr>
          <p:spPr>
            <a:xfrm>
              <a:off x="1563" y="3241"/>
              <a:ext cx="3120" cy="144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14" y="3550"/>
              <a:ext cx="311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实训方式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91870" y="3653155"/>
            <a:ext cx="2077085" cy="914400"/>
            <a:chOff x="1562" y="5436"/>
            <a:chExt cx="3271" cy="1440"/>
          </a:xfrm>
        </p:grpSpPr>
        <p:sp>
          <p:nvSpPr>
            <p:cNvPr id="4" name="圆角矩形 3"/>
            <p:cNvSpPr/>
            <p:nvPr/>
          </p:nvSpPr>
          <p:spPr>
            <a:xfrm>
              <a:off x="1562" y="5436"/>
              <a:ext cx="3120" cy="144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714" y="5745"/>
              <a:ext cx="311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材料</a:t>
              </a:r>
              <a:r>
                <a:rPr lang="zh-CN" altLang="en-US" sz="28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准备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</p:grpSp>
      <p:sp>
        <p:nvSpPr>
          <p:cNvPr id="14" name="虚尾箭头 13"/>
          <p:cNvSpPr/>
          <p:nvPr/>
        </p:nvSpPr>
        <p:spPr>
          <a:xfrm>
            <a:off x="3329940" y="2172970"/>
            <a:ext cx="1752600" cy="685800"/>
          </a:xfrm>
          <a:prstGeom prst="stripedRight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虚尾箭头 16"/>
          <p:cNvSpPr/>
          <p:nvPr/>
        </p:nvSpPr>
        <p:spPr>
          <a:xfrm>
            <a:off x="3329940" y="3767455"/>
            <a:ext cx="1752600" cy="685800"/>
          </a:xfrm>
          <a:prstGeom prst="stripedRight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69890" y="2058035"/>
            <a:ext cx="5991225" cy="915035"/>
            <a:chOff x="8614" y="3241"/>
            <a:chExt cx="9435" cy="1441"/>
          </a:xfrm>
        </p:grpSpPr>
        <p:sp>
          <p:nvSpPr>
            <p:cNvPr id="16" name="燕尾形 15"/>
            <p:cNvSpPr/>
            <p:nvPr/>
          </p:nvSpPr>
          <p:spPr>
            <a:xfrm>
              <a:off x="8614" y="3241"/>
              <a:ext cx="9435" cy="1441"/>
            </a:xfrm>
            <a:prstGeom prst="chevr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406" y="3551"/>
              <a:ext cx="747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手绘制作</a:t>
              </a:r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469890" y="3653155"/>
            <a:ext cx="5991225" cy="914400"/>
            <a:chOff x="8614" y="5753"/>
            <a:chExt cx="9435" cy="1440"/>
          </a:xfrm>
        </p:grpSpPr>
        <p:sp>
          <p:nvSpPr>
            <p:cNvPr id="19" name="燕尾形 18"/>
            <p:cNvSpPr/>
            <p:nvPr/>
          </p:nvSpPr>
          <p:spPr>
            <a:xfrm>
              <a:off x="8614" y="5753"/>
              <a:ext cx="9435" cy="1440"/>
            </a:xfrm>
            <a:prstGeom prst="chevron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06" y="6062"/>
              <a:ext cx="8320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绘画工具材料、装订工具材料。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1870" y="655320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第三节幼儿绘本开发实训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1870" y="1376680"/>
            <a:ext cx="60198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实训一《最好吃的蛋糕》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0095" y="2627630"/>
            <a:ext cx="3216275" cy="1006475"/>
            <a:chOff x="3300095" y="2627630"/>
            <a:chExt cx="3216275" cy="1006475"/>
          </a:xfrm>
        </p:grpSpPr>
        <p:sp>
          <p:nvSpPr>
            <p:cNvPr id="2" name="圆角矩形 1"/>
            <p:cNvSpPr/>
            <p:nvPr/>
          </p:nvSpPr>
          <p:spPr>
            <a:xfrm>
              <a:off x="3300095" y="2627630"/>
              <a:ext cx="3069590" cy="100711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>
              <a:noAutofit/>
            </a:bodyPr>
            <a:lstStyle/>
            <a:p>
              <a:pPr marL="0" indent="0" algn="ctr" defTabSz="508000" fontAlgn="base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>
                <a:latin typeface="Rockwell" panose="02060603020205020403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448685" y="2694940"/>
              <a:ext cx="3068320" cy="83121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marL="0" indent="0" algn="l" defTabSz="508000" fontAlgn="base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4800" b="1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实训步骤</a:t>
              </a:r>
              <a:endParaRPr lang="ko-KR" altLang="en-US" sz="4800" b="1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662555" y="4366895"/>
            <a:ext cx="2329815" cy="914400"/>
            <a:chOff x="2662555" y="4366895"/>
            <a:chExt cx="2329815" cy="914400"/>
          </a:xfrm>
        </p:grpSpPr>
        <p:sp>
          <p:nvSpPr>
            <p:cNvPr id="20" name="圆角矩形 19"/>
            <p:cNvSpPr/>
            <p:nvPr/>
          </p:nvSpPr>
          <p:spPr>
            <a:xfrm>
              <a:off x="2662555" y="4366895"/>
              <a:ext cx="1981200" cy="9144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011805" y="4470400"/>
              <a:ext cx="1980565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分析故事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拟定脚本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73650" y="4366895"/>
            <a:ext cx="2329815" cy="914400"/>
            <a:chOff x="5073650" y="4366895"/>
            <a:chExt cx="2329815" cy="914400"/>
          </a:xfrm>
        </p:grpSpPr>
        <p:sp>
          <p:nvSpPr>
            <p:cNvPr id="25" name="圆角矩形 24"/>
            <p:cNvSpPr/>
            <p:nvPr/>
          </p:nvSpPr>
          <p:spPr>
            <a:xfrm>
              <a:off x="5073650" y="4366895"/>
              <a:ext cx="1981200" cy="9144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422900" y="4470400"/>
              <a:ext cx="1980565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搜集素材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设计角色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32740" y="4366895"/>
            <a:ext cx="2329815" cy="914400"/>
            <a:chOff x="332740" y="4366895"/>
            <a:chExt cx="2329815" cy="914400"/>
          </a:xfrm>
        </p:grpSpPr>
        <p:sp>
          <p:nvSpPr>
            <p:cNvPr id="28" name="圆角矩形 27"/>
            <p:cNvSpPr/>
            <p:nvPr/>
          </p:nvSpPr>
          <p:spPr>
            <a:xfrm>
              <a:off x="332740" y="4366895"/>
              <a:ext cx="1981200" cy="9144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1990" y="4470400"/>
              <a:ext cx="1980565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组建团队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协调分工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865360" y="4367530"/>
            <a:ext cx="2329815" cy="914400"/>
            <a:chOff x="9865360" y="4367530"/>
            <a:chExt cx="2329815" cy="914400"/>
          </a:xfrm>
        </p:grpSpPr>
        <p:sp>
          <p:nvSpPr>
            <p:cNvPr id="31" name="圆角矩形 30"/>
            <p:cNvSpPr/>
            <p:nvPr/>
          </p:nvSpPr>
          <p:spPr>
            <a:xfrm>
              <a:off x="9865360" y="4367530"/>
              <a:ext cx="1981200" cy="9144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0214610" y="4471035"/>
              <a:ext cx="1980565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版式编辑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绘本装订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500620" y="4368165"/>
            <a:ext cx="2329815" cy="914400"/>
            <a:chOff x="7500620" y="4368165"/>
            <a:chExt cx="2329815" cy="914400"/>
          </a:xfrm>
        </p:grpSpPr>
        <p:sp>
          <p:nvSpPr>
            <p:cNvPr id="34" name="圆角矩形 33"/>
            <p:cNvSpPr/>
            <p:nvPr/>
          </p:nvSpPr>
          <p:spPr>
            <a:xfrm>
              <a:off x="7500620" y="4368165"/>
              <a:ext cx="1981200" cy="9144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849870" y="4471670"/>
              <a:ext cx="1980565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设计草图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定稿上色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燕尾形箭头 35"/>
          <p:cNvSpPr/>
          <p:nvPr/>
        </p:nvSpPr>
        <p:spPr>
          <a:xfrm>
            <a:off x="1870075" y="4582795"/>
            <a:ext cx="697865" cy="485775"/>
          </a:xfrm>
          <a:prstGeom prst="notchedRight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燕尾形箭头 36"/>
          <p:cNvSpPr/>
          <p:nvPr/>
        </p:nvSpPr>
        <p:spPr>
          <a:xfrm>
            <a:off x="4166870" y="4580890"/>
            <a:ext cx="697865" cy="485775"/>
          </a:xfrm>
          <a:prstGeom prst="notchedRight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38" name="燕尾形箭头 37"/>
          <p:cNvSpPr/>
          <p:nvPr/>
        </p:nvSpPr>
        <p:spPr>
          <a:xfrm>
            <a:off x="6574155" y="4582795"/>
            <a:ext cx="697865" cy="485775"/>
          </a:xfrm>
          <a:prstGeom prst="notchedRight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39" name="燕尾形箭头 38"/>
          <p:cNvSpPr/>
          <p:nvPr/>
        </p:nvSpPr>
        <p:spPr>
          <a:xfrm>
            <a:off x="8997315" y="4582795"/>
            <a:ext cx="697865" cy="485775"/>
          </a:xfrm>
          <a:prstGeom prst="notchedRight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" y="2113915"/>
            <a:ext cx="2261870" cy="20364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5730" y="1035685"/>
            <a:ext cx="4152900" cy="3114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8410" y="1145540"/>
            <a:ext cx="4303395" cy="3056890"/>
          </a:xfrm>
          <a:prstGeom prst="rect">
            <a:avLst/>
          </a:prstGeom>
        </p:spPr>
      </p:pic>
      <p:pic>
        <p:nvPicPr>
          <p:cNvPr id="7" name="图片 6" descr="C:/Users/Administrator/AppData/Roaming/JisuOffice/ETemp/20696_6897624/image15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71739" y="1143000"/>
            <a:ext cx="4337685" cy="2854325"/>
          </a:xfrm>
          <a:prstGeom prst="rect">
            <a:avLst/>
          </a:prstGeom>
          <a:noFill/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6" grpId="0" animBg="1"/>
      <p:bldP spid="37" grpId="0" animBg="1"/>
      <p:bldP spid="38" grpId="0" animBg="1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第三节幼儿绘本开发实训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2187" y="1376839"/>
            <a:ext cx="60198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实训一《最好吃的蛋糕》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244725" y="3088005"/>
            <a:ext cx="2435860" cy="955040"/>
            <a:chOff x="2323" y="3961"/>
            <a:chExt cx="5880" cy="2880"/>
          </a:xfrm>
        </p:grpSpPr>
        <p:sp>
          <p:nvSpPr>
            <p:cNvPr id="6" name="流程图: 联系 5"/>
            <p:cNvSpPr/>
            <p:nvPr/>
          </p:nvSpPr>
          <p:spPr>
            <a:xfrm>
              <a:off x="2323" y="3961"/>
              <a:ext cx="5880" cy="2880"/>
            </a:xfrm>
            <a:prstGeom prst="flowChartConnector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204" y="4747"/>
              <a:ext cx="4831" cy="1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实训延伸</a:t>
              </a:r>
              <a:endParaRPr lang="en-US" altLang="zh-CN" sz="32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467985" y="4746625"/>
            <a:ext cx="45707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合理分析故事，精简绘本脚本。</a:t>
            </a:r>
            <a:endParaRPr lang="zh-CN" altLang="en-US" sz="20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0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注意情节，体现主题。</a:t>
            </a:r>
            <a:endParaRPr lang="zh-CN" altLang="en-US" sz="20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244725" y="4498340"/>
            <a:ext cx="2435860" cy="955040"/>
            <a:chOff x="2323" y="3961"/>
            <a:chExt cx="5880" cy="2880"/>
          </a:xfrm>
        </p:grpSpPr>
        <p:sp>
          <p:nvSpPr>
            <p:cNvPr id="19" name="流程图: 联系 18"/>
            <p:cNvSpPr/>
            <p:nvPr/>
          </p:nvSpPr>
          <p:spPr>
            <a:xfrm>
              <a:off x="2323" y="3961"/>
              <a:ext cx="5880" cy="2880"/>
            </a:xfrm>
            <a:prstGeom prst="flowChartConnector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204" y="4523"/>
              <a:ext cx="4831" cy="1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实训要求</a:t>
              </a:r>
              <a:endParaRPr lang="en-US" altLang="zh-CN" sz="32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377815" y="3338830"/>
            <a:ext cx="45707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参照实训一的绘本制作形式，，以《小蝌蚪找妈妈》为主题进行绘本制作。</a:t>
            </a:r>
            <a:endParaRPr lang="zh-CN" altLang="en-US" sz="20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3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第三节幼儿绘本开发实训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1870" y="1358900"/>
            <a:ext cx="601980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F4B3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实训二《我的衣服》</a:t>
            </a:r>
            <a:endParaRPr lang="en-US" altLang="zh-CN" sz="2000" kern="100" dirty="0">
              <a:solidFill>
                <a:srgbClr val="F4B33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en-US" altLang="zh-CN" sz="2000" kern="100" dirty="0">
              <a:solidFill>
                <a:srgbClr val="F4B33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15670" y="2096135"/>
            <a:ext cx="2152650" cy="838200"/>
            <a:chOff x="1442" y="3301"/>
            <a:chExt cx="3390" cy="1320"/>
          </a:xfrm>
        </p:grpSpPr>
        <p:sp>
          <p:nvSpPr>
            <p:cNvPr id="28" name="流程图: 终止 27"/>
            <p:cNvSpPr/>
            <p:nvPr/>
          </p:nvSpPr>
          <p:spPr>
            <a:xfrm>
              <a:off x="1442" y="3301"/>
              <a:ext cx="3360" cy="1320"/>
            </a:xfrm>
            <a:prstGeom prst="flowChartTerminator">
              <a:avLst/>
            </a:prstGeom>
            <a:solidFill>
              <a:schemeClr val="tx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14" y="3550"/>
              <a:ext cx="311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实训内容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15670" y="5402580"/>
            <a:ext cx="2152650" cy="838200"/>
            <a:chOff x="1442" y="8508"/>
            <a:chExt cx="3390" cy="1320"/>
          </a:xfrm>
        </p:grpSpPr>
        <p:sp>
          <p:nvSpPr>
            <p:cNvPr id="30" name="流程图: 终止 29"/>
            <p:cNvSpPr/>
            <p:nvPr/>
          </p:nvSpPr>
          <p:spPr>
            <a:xfrm>
              <a:off x="1442" y="8508"/>
              <a:ext cx="3360" cy="1320"/>
            </a:xfrm>
            <a:prstGeom prst="flowChartTerminator">
              <a:avLst/>
            </a:prstGeom>
            <a:solidFill>
              <a:schemeClr val="tx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714" y="8706"/>
              <a:ext cx="311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实训要求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15670" y="3691255"/>
            <a:ext cx="2152650" cy="838200"/>
            <a:chOff x="1442" y="5813"/>
            <a:chExt cx="3390" cy="1320"/>
          </a:xfrm>
        </p:grpSpPr>
        <p:sp>
          <p:nvSpPr>
            <p:cNvPr id="29" name="流程图: 终止 28"/>
            <p:cNvSpPr/>
            <p:nvPr/>
          </p:nvSpPr>
          <p:spPr>
            <a:xfrm>
              <a:off x="1442" y="5813"/>
              <a:ext cx="3360" cy="1320"/>
            </a:xfrm>
            <a:prstGeom prst="flowChartTerminator">
              <a:avLst/>
            </a:prstGeom>
            <a:solidFill>
              <a:schemeClr val="tx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714" y="6062"/>
              <a:ext cx="311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实训目标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</p:grpSp>
      <p:sp>
        <p:nvSpPr>
          <p:cNvPr id="14" name="虚尾箭头 13"/>
          <p:cNvSpPr/>
          <p:nvPr/>
        </p:nvSpPr>
        <p:spPr>
          <a:xfrm>
            <a:off x="3329940" y="2172335"/>
            <a:ext cx="1752600" cy="685800"/>
          </a:xfrm>
          <a:prstGeom prst="stripedRight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虚尾箭头 16"/>
          <p:cNvSpPr/>
          <p:nvPr/>
        </p:nvSpPr>
        <p:spPr>
          <a:xfrm>
            <a:off x="3329940" y="3767455"/>
            <a:ext cx="1752600" cy="685800"/>
          </a:xfrm>
          <a:prstGeom prst="stripedRight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18" name="虚尾箭头 17"/>
          <p:cNvSpPr/>
          <p:nvPr/>
        </p:nvSpPr>
        <p:spPr>
          <a:xfrm>
            <a:off x="3329940" y="5364480"/>
            <a:ext cx="1752600" cy="685800"/>
          </a:xfrm>
          <a:prstGeom prst="stripedRight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469890" y="2058035"/>
            <a:ext cx="5991225" cy="915035"/>
            <a:chOff x="8614" y="3241"/>
            <a:chExt cx="9435" cy="1441"/>
          </a:xfrm>
        </p:grpSpPr>
        <p:sp>
          <p:nvSpPr>
            <p:cNvPr id="16" name="燕尾形 15"/>
            <p:cNvSpPr/>
            <p:nvPr/>
          </p:nvSpPr>
          <p:spPr>
            <a:xfrm>
              <a:off x="8614" y="3241"/>
              <a:ext cx="9435" cy="1441"/>
            </a:xfrm>
            <a:prstGeom prst="chevron">
              <a:avLst/>
            </a:prstGeom>
            <a:solidFill>
              <a:schemeClr val="tx2">
                <a:lumMod val="9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406" y="3551"/>
              <a:ext cx="747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根据幼儿生活资源进行开发制作。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69890" y="3653155"/>
            <a:ext cx="5991225" cy="914400"/>
            <a:chOff x="8614" y="5753"/>
            <a:chExt cx="9435" cy="1440"/>
          </a:xfrm>
        </p:grpSpPr>
        <p:sp>
          <p:nvSpPr>
            <p:cNvPr id="19" name="燕尾形 18"/>
            <p:cNvSpPr/>
            <p:nvPr/>
          </p:nvSpPr>
          <p:spPr>
            <a:xfrm>
              <a:off x="8614" y="5753"/>
              <a:ext cx="9435" cy="1440"/>
            </a:xfrm>
            <a:prstGeom prst="chevron">
              <a:avLst/>
            </a:prstGeom>
            <a:solidFill>
              <a:schemeClr val="tx2">
                <a:lumMod val="9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sz="1800"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06" y="6062"/>
              <a:ext cx="832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进一步步掌握基本流程，熟悉具体环节和操作方法，采用不同的形式制作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469890" y="5364480"/>
            <a:ext cx="5991225" cy="914400"/>
            <a:chOff x="8614" y="8448"/>
            <a:chExt cx="9435" cy="1440"/>
          </a:xfrm>
        </p:grpSpPr>
        <p:sp>
          <p:nvSpPr>
            <p:cNvPr id="20" name="燕尾形 19"/>
            <p:cNvSpPr/>
            <p:nvPr/>
          </p:nvSpPr>
          <p:spPr>
            <a:xfrm>
              <a:off x="8614" y="8448"/>
              <a:ext cx="9435" cy="1440"/>
            </a:xfrm>
            <a:prstGeom prst="chevron">
              <a:avLst/>
            </a:prstGeom>
            <a:solidFill>
              <a:schemeClr val="tx2">
                <a:lumMod val="9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sz="1800">
                <a:sym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595" y="8612"/>
              <a:ext cx="747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结合幼儿的年龄特点，选择合适内容。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>
                <a:buClrTx/>
                <a:buSzTx/>
                <a:buFontTx/>
              </a:pP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做工仔细，有个性审美体现。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  <p:bldP spid="18" grpId="0" bldLvl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第三节幼儿绘本开发实训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2187" y="1376839"/>
            <a:ext cx="6019800" cy="1045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F4B33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实训二《我的衣服》</a:t>
            </a:r>
            <a:endParaRPr lang="en-US" altLang="zh-CN" sz="2200" kern="100" dirty="0">
              <a:solidFill>
                <a:srgbClr val="F4B33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tabLst>
                <a:tab pos="266700" algn="l"/>
              </a:tabLst>
            </a:pP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虚尾箭头 13"/>
          <p:cNvSpPr/>
          <p:nvPr/>
        </p:nvSpPr>
        <p:spPr>
          <a:xfrm>
            <a:off x="3329940" y="2172970"/>
            <a:ext cx="1752600" cy="685800"/>
          </a:xfrm>
          <a:prstGeom prst="stripedRight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虚尾箭头 16"/>
          <p:cNvSpPr/>
          <p:nvPr/>
        </p:nvSpPr>
        <p:spPr>
          <a:xfrm>
            <a:off x="3329940" y="3811270"/>
            <a:ext cx="1752600" cy="685800"/>
          </a:xfrm>
          <a:prstGeom prst="stripedRightArrow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69890" y="2058035"/>
            <a:ext cx="5991225" cy="915035"/>
            <a:chOff x="8614" y="3241"/>
            <a:chExt cx="9435" cy="1441"/>
          </a:xfrm>
          <a:solidFill>
            <a:schemeClr val="tx2">
              <a:lumMod val="90000"/>
            </a:schemeClr>
          </a:solidFill>
        </p:grpSpPr>
        <p:sp>
          <p:nvSpPr>
            <p:cNvPr id="16" name="燕尾形 15"/>
            <p:cNvSpPr/>
            <p:nvPr/>
          </p:nvSpPr>
          <p:spPr>
            <a:xfrm>
              <a:off x="8614" y="3241"/>
              <a:ext cx="9435" cy="1441"/>
            </a:xfrm>
            <a:prstGeom prst="chevron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406" y="3551"/>
              <a:ext cx="7472" cy="62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手绘手工制作</a:t>
              </a:r>
              <a:r>
                <a:rPr lang="zh-CN" altLang="en-US" sz="20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469890" y="3653155"/>
            <a:ext cx="5991225" cy="914400"/>
            <a:chOff x="8614" y="5753"/>
            <a:chExt cx="9435" cy="1440"/>
          </a:xfrm>
        </p:grpSpPr>
        <p:sp>
          <p:nvSpPr>
            <p:cNvPr id="19" name="燕尾形 18"/>
            <p:cNvSpPr/>
            <p:nvPr/>
          </p:nvSpPr>
          <p:spPr>
            <a:xfrm>
              <a:off x="8614" y="5753"/>
              <a:ext cx="9435" cy="1440"/>
            </a:xfrm>
            <a:prstGeom prst="chevron">
              <a:avLst/>
            </a:prstGeom>
            <a:solidFill>
              <a:schemeClr val="tx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06" y="5900"/>
              <a:ext cx="832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彩色铅笔、马克笔、素描纸、彩色卡纸、刻刀、胶棒、装订工具材料。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91870" y="2134870"/>
            <a:ext cx="2153285" cy="838200"/>
            <a:chOff x="1442" y="8508"/>
            <a:chExt cx="3391" cy="1320"/>
          </a:xfrm>
        </p:grpSpPr>
        <p:sp>
          <p:nvSpPr>
            <p:cNvPr id="30" name="流程图: 终止 29"/>
            <p:cNvSpPr/>
            <p:nvPr/>
          </p:nvSpPr>
          <p:spPr>
            <a:xfrm>
              <a:off x="1442" y="8508"/>
              <a:ext cx="3360" cy="1320"/>
            </a:xfrm>
            <a:prstGeom prst="flowChartTerminator">
              <a:avLst/>
            </a:prstGeom>
            <a:solidFill>
              <a:schemeClr val="tx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714" y="8706"/>
              <a:ext cx="311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实训方式</a:t>
              </a:r>
              <a:endParaRPr lang="zh-CN" altLang="en-US" sz="28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91870" y="3767455"/>
            <a:ext cx="2153920" cy="838200"/>
            <a:chOff x="1441" y="8379"/>
            <a:chExt cx="3392" cy="1320"/>
          </a:xfrm>
        </p:grpSpPr>
        <p:sp>
          <p:nvSpPr>
            <p:cNvPr id="13" name="流程图: 终止 12"/>
            <p:cNvSpPr/>
            <p:nvPr/>
          </p:nvSpPr>
          <p:spPr>
            <a:xfrm>
              <a:off x="1441" y="8379"/>
              <a:ext cx="3360" cy="1320"/>
            </a:xfrm>
            <a:prstGeom prst="flowChartTerminator">
              <a:avLst/>
            </a:prstGeom>
            <a:solidFill>
              <a:schemeClr val="tx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14" y="8706"/>
              <a:ext cx="311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800" b="1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材料准备</a:t>
              </a:r>
              <a:endParaRPr lang="zh-CN" altLang="en-US" sz="28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 animBg="1"/>
      <p:bldP spid="17" grpId="0" animBg="1"/>
    </p:bldLst>
  </p:timing>
</p:sld>
</file>

<file path=ppt/tags/tag1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10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4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2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3"/>
</p:tagLst>
</file>

<file path=ppt/tags/tag4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4"/>
</p:tagLst>
</file>

<file path=ppt/tags/tag5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6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2"/>
</p:tagLst>
</file>

<file path=ppt/tags/tag7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3"/>
</p:tagLst>
</file>

<file path=ppt/tags/tag8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4"/>
</p:tagLst>
</file>

<file path=ppt/tags/tag9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4"/>
</p:tagLst>
</file>

<file path=ppt/theme/theme1.xml><?xml version="1.0" encoding="utf-8"?>
<a:theme xmlns:a="http://schemas.openxmlformats.org/drawingml/2006/main" name="千图网海量PPT模板www.58pic.com">
  <a:themeElements>
    <a:clrScheme name="默认设计模板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10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11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12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2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3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4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5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6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7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8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9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1135</Words>
  <Application>WPS 演示</Application>
  <PresentationFormat/>
  <Paragraphs>230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Rockwell</vt:lpstr>
      <vt:lpstr>微软雅黑</vt:lpstr>
      <vt:lpstr>思源黑体 CN Bold</vt:lpstr>
      <vt:lpstr>楷体</vt:lpstr>
      <vt:lpstr>Calibri</vt:lpstr>
      <vt:lpstr>字魂59号-创粗黑</vt:lpstr>
      <vt:lpstr>Arial Unicode MS</vt:lpstr>
      <vt:lpstr>黑体</vt:lpstr>
      <vt:lpstr>Arial Unicode MS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Pages>16</Page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pudding editor</cp:lastModifiedBy>
  <cp:revision>4</cp:revision>
  <dcterms:created xsi:type="dcterms:W3CDTF">2021-01-20T05:50:43Z</dcterms:created>
  <dcterms:modified xsi:type="dcterms:W3CDTF">2021-01-20T05:51:17Z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2052-11.1.0.10314</vt:lpwstr>
  </property>
</Properties>
</file>