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Default Extension="xlsx" ContentType="application/vnd.openxmlformats-officedocument.spreadsheetml.sheet"/>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handoutMasters/handoutMaster1.xml" ContentType="application/vnd.openxmlformats-officedocument.presentationml.handoutMaster+xml"/>
  <Override PartName="/ppt/theme/theme2.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showSpecialPlsOnTitleSld="0" embedTrueTypeFonts="1" saveSubsetFonts="1">
  <p:sldMasterIdLst>
    <p:sldMasterId id="2147483658" r:id="rId10"/>
  </p:sldMasterIdLst>
  <p:notesMasterIdLst>
    <p:notesMasterId r:id="rId14"/>
  </p:notesMasterIdLst>
  <p:handoutMasterIdLst>
    <p:handoutMasterId r:id="rId12"/>
  </p:handoutMasterIdLst>
  <p:sldIdLst>
    <p:sldId id="317" r:id="rId16"/>
    <p:sldId id="655" r:id="rId18"/>
    <p:sldId id="643" r:id="rId20"/>
    <p:sldId id="544" r:id="rId22"/>
    <p:sldId id="661" r:id="rId24"/>
    <p:sldId id="665" r:id="rId26"/>
    <p:sldId id="667" r:id="rId28"/>
    <p:sldId id="668" r:id="rId30"/>
    <p:sldId id="669" r:id="rId32"/>
    <p:sldId id="670" r:id="rId34"/>
    <p:sldId id="657" r:id="rId36"/>
    <p:sldId id="671" r:id="rId38"/>
    <p:sldId id="675" r:id="rId40"/>
    <p:sldId id="658" r:id="rId42"/>
    <p:sldId id="678" r:id="rId44"/>
    <p:sldId id="582" r:id="rId46"/>
  </p:sldIdLst>
  <p:sldSz cx="12195175" cy="6859270"/>
  <p:notesSz cx="6858000" cy="9144000"/>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extLst>
    <p:ext uri="{EFAFB233-063F-42B5-8137-9DF3F51BA10A}">
      <p15:sldGuideLst xmlns:p15="http://schemas.microsoft.com/office/powerpoint/2012/main">
        <p15:guide id="0" orient="horz" pos="2092" userDrawn="1">
          <p15:clr>
            <a:srgbClr val="A4A3A4"/>
          </p15:clr>
        </p15:guide>
        <p15:guide id="1" orient="horz" pos="334" userDrawn="1">
          <p15:clr>
            <a:srgbClr val="A4A3A4"/>
          </p15:clr>
        </p15:guide>
        <p15:guide id="2" orient="horz" pos="4005" userDrawn="1">
          <p15:clr>
            <a:srgbClr val="A4A3A4"/>
          </p15:clr>
        </p15:guide>
        <p15:guide id="3" pos="3832" userDrawn="1">
          <p15:clr>
            <a:srgbClr val="A4A3A4"/>
          </p15:clr>
        </p15:guide>
        <p15:guide id="4" pos="478" userDrawn="1">
          <p15:clr>
            <a:srgbClr val="A4A3A4"/>
          </p15:clr>
        </p15:guide>
        <p15:guide id="5" pos="7247" userDrawn="1">
          <p15:clr>
            <a:srgbClr val="A4A3A4"/>
          </p15:clr>
        </p15:guide>
      </p15:sldGuideLst>
    </p:ext>
  </p:extLst>
  <p:embeddedFontLst>
    <p:embeddedFont>
      <p:font typeface="Rockwell" panose="02060603020205020403" pitchFamily="18" charset="0"/>
    </p:embeddedFont>
    <p:embeddedFont>
      <p:font typeface="微软雅黑" panose="020B0503020204020204" pitchFamily="34" charset="-122"/>
    </p:embeddedFont>
    <p:embeddedFont>
      <p:font typeface="楷体" panose="02010609060101010101" pitchFamily="49" charset="-122"/>
    </p:embeddedFont>
    <p:embeddedFont>
      <p:font typeface="Calibri" panose="020F0502020204030204" pitchFamily="34" charset="0"/>
    </p:embeddedFont>
    <p:embeddedFont>
      <p:font typeface="Arial Unicode MS" panose="020B0604020202020204" pitchFamily="34" charset="-122"/>
    </p:embeddedFont>
  </p:embeddedFon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Lst>
  </p:showPr>
  <p:clrMru>
    <a:srgbClr val="C0DC61"/>
    <a:srgbClr val="6D70C7"/>
    <a:srgbClr val="357B41"/>
    <a:srgbClr val="8450B6"/>
    <a:srgbClr val="B2D383"/>
    <a:srgbClr val="A096D4"/>
    <a:srgbClr val="7EA3F5"/>
    <a:srgbClr val="9394CF"/>
    <a:srgbClr val="A9DA67"/>
    <a:srgbClr val="B6DB72"/>
  </p:clrMru>
</p:presentationPr>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autoAdjust="0"/>
  </p:normalViewPr>
  <p:slideViewPr>
    <p:cSldViewPr snapToGrid="1" snapToObjects="1">
      <p:cViewPr varScale="1">
        <p:scale>
          <a:sx n="99" d="100"/>
          <a:sy n="99" d="100"/>
        </p:scale>
        <p:origin x="90" y="438"/>
      </p:cViewPr>
      <p:guideLst>
        <p:guide orient="horz" pos="2092"/>
        <p:guide orient="horz" pos="334"/>
        <p:guide orient="horz" pos="4005"/>
        <p:guide pos="3832"/>
        <p:guide pos="478"/>
        <p:guide pos="72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1" snapToObjects="1">
      <p:cViewPr varScale="1">
        <p:scale>
          <a:sx n="120" d="100"/>
          <a:sy n="120" d="100"/>
        </p:scale>
        <p:origin x="4962" y="108"/>
      </p:cViewPr>
      <p:guideLst>
        <p:guide orient="horz" pos="2092"/>
        <p:guide orient="horz" pos="334"/>
        <p:guide orient="horz" pos="4005"/>
        <p:guide pos="3832"/>
        <p:guide pos="478"/>
        <p:guide pos="7247"/>
      </p:guideLst>
    </p:cSldViewPr>
  </p:notesViewPr>
  <p:gridSpacing cx="76200" cy="76200"/>
</p:viewPr>
</file>

<file path=ppt/_rels/presentation.xml.rels><?xml version="1.0" encoding="UTF-8"?>
<Relationships xmlns="http://schemas.openxmlformats.org/package/2006/relationships"><Relationship Id="rId1" Type="http://schemas.openxmlformats.org/officeDocument/2006/relationships/tags" Target="tags/tag11.xml"></Relationship><Relationship Id="rId10" Type="http://schemas.openxmlformats.org/officeDocument/2006/relationships/slideMaster" Target="slideMasters/slideMaster1.xml"></Relationship><Relationship Id="rId11" Type="http://schemas.openxmlformats.org/officeDocument/2006/relationships/theme" Target="theme/theme1.xml"></Relationship><Relationship Id="rId12" Type="http://schemas.openxmlformats.org/officeDocument/2006/relationships/handoutMaster" Target="handoutMasters/handoutMaster1.xml"></Relationship><Relationship Id="rId14" Type="http://schemas.openxmlformats.org/officeDocument/2006/relationships/notesMaster" Target="notesMasters/notesMaster1.xml"></Relationship><Relationship Id="rId16" Type="http://schemas.openxmlformats.org/officeDocument/2006/relationships/slide" Target="slides/slide1.xml"></Relationship><Relationship Id="rId18" Type="http://schemas.openxmlformats.org/officeDocument/2006/relationships/slide" Target="slides/slide2.xml"></Relationship><Relationship Id="rId20" Type="http://schemas.openxmlformats.org/officeDocument/2006/relationships/slide" Target="slides/slide3.xml"></Relationship><Relationship Id="rId22" Type="http://schemas.openxmlformats.org/officeDocument/2006/relationships/slide" Target="slides/slide4.xml"></Relationship><Relationship Id="rId24" Type="http://schemas.openxmlformats.org/officeDocument/2006/relationships/slide" Target="slides/slide5.xml"></Relationship><Relationship Id="rId26" Type="http://schemas.openxmlformats.org/officeDocument/2006/relationships/slide" Target="slides/slide6.xml"></Relationship><Relationship Id="rId28" Type="http://schemas.openxmlformats.org/officeDocument/2006/relationships/slide" Target="slides/slide7.xml"></Relationship><Relationship Id="rId30" Type="http://schemas.openxmlformats.org/officeDocument/2006/relationships/slide" Target="slides/slide8.xml"></Relationship><Relationship Id="rId32" Type="http://schemas.openxmlformats.org/officeDocument/2006/relationships/slide" Target="slides/slide9.xml"></Relationship><Relationship Id="rId34" Type="http://schemas.openxmlformats.org/officeDocument/2006/relationships/slide" Target="slides/slide10.xml"></Relationship><Relationship Id="rId36" Type="http://schemas.openxmlformats.org/officeDocument/2006/relationships/slide" Target="slides/slide11.xml"></Relationship><Relationship Id="rId38" Type="http://schemas.openxmlformats.org/officeDocument/2006/relationships/slide" Target="slides/slide12.xml"></Relationship><Relationship Id="rId40" Type="http://schemas.openxmlformats.org/officeDocument/2006/relationships/slide" Target="slides/slide13.xml"></Relationship><Relationship Id="rId42" Type="http://schemas.openxmlformats.org/officeDocument/2006/relationships/slide" Target="slides/slide14.xml"></Relationship><Relationship Id="rId44" Type="http://schemas.openxmlformats.org/officeDocument/2006/relationships/slide" Target="slides/slide15.xml"></Relationship><Relationship Id="rId46" Type="http://schemas.openxmlformats.org/officeDocument/2006/relationships/slide" Target="slides/slide16.xml"></Relationship><Relationship Id="rId48" Type="http://schemas.openxmlformats.org/officeDocument/2006/relationships/viewProps" Target="viewProps.xml"></Relationship><Relationship Id="rId49" Type="http://schemas.openxmlformats.org/officeDocument/2006/relationships/presProps" Target="presProps.xml"></Relationship></Relationships>
</file>

<file path=ppt/handoutMasters/_rels/handoutMaster1.xml.rels><?xml version="1.0" encoding="UTF-8"?>
<Relationships xmlns="http://schemas.openxmlformats.org/package/2006/relationships"><Relationship Id="rId1" Type="http://schemas.openxmlformats.org/officeDocument/2006/relationships/theme" Target="../theme/theme2.xml"></Relationship></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Relationships xmlns="http://schemas.openxmlformats.org/package/2006/relationships"><Relationship Id="rId1" Type="http://schemas.openxmlformats.org/officeDocument/2006/relationships/theme" Target="../theme/theme3.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xml"></Relationship></Relationships>
</file>

<file path=ppt/notesSlides/_rels/notesSlide1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0.xml"></Relationship></Relationships>
</file>

<file path=ppt/notesSlides/_rels/notesSlide1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1.xml"></Relationship></Relationships>
</file>

<file path=ppt/notesSlides/_rels/notesSlide1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2.xml"></Relationship></Relationships>
</file>

<file path=ppt/notesSlides/_rels/notesSlide1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3.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5.xml"></Relationship></Relationships>
</file>

<file path=ppt/notesSlides/_rels/notesSlide1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6.xml"></Relationship></Relationships>
</file>

<file path=ppt/notesSlides/_rels/notesSlide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xml"></Relationship></Relationships>
</file>

<file path=ppt/notesSlides/_rels/notesSlide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xml"></Relationship></Relationships>
</file>

<file path=ppt/notesSlides/_rels/notesSlide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4.xml"></Relationship></Relationships>
</file>

<file path=ppt/notesSlides/_rels/notesSlide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5.xml"></Relationship></Relationships>
</file>

<file path=ppt/notesSlides/_rels/notesSlide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6.xml"></Relationship></Relationships>
</file>

<file path=ppt/notesSlides/_rels/notesSlide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7.xml"></Relationship></Relationships>
</file>

<file path=ppt/notesSlides/_rels/notesSlide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8.xml"></Relationship></Relationships>
</file>

<file path=ppt/notesSlides/_rels/notesSlide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9.xml"></Relationship></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F9743CD7-97CD-4F57-B351-69A253B17F80}"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19DB4961-5944-45E4-859B-0226209DDE1C}" type="slidenum">
              <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a:xfrm>
            <a:off x="8972550" y="0"/>
            <a:ext cx="3222625" cy="6872400"/>
          </a:xfrm>
          <a:prstGeom prst="rect">
            <a:avLst/>
          </a:prstGeom>
        </p:spPr>
      </p:pic>
      <p:sp>
        <p:nvSpPr>
          <p:cNvPr id="3" name="图文框 2"/>
          <p:cNvSpPr/>
          <p:nvPr userDrawn="1"/>
        </p:nvSpPr>
        <p:spPr>
          <a:xfrm>
            <a:off x="0" y="0"/>
            <a:ext cx="12195175" cy="6859588"/>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a:xfrm flipH="1">
            <a:off x="9831387" y="0"/>
            <a:ext cx="2363788" cy="6858000"/>
          </a:xfrm>
          <a:prstGeom prst="rect">
            <a:avLst/>
          </a:prstGeom>
        </p:spPr>
      </p:pic>
      <p:pic>
        <p:nvPicPr>
          <p:cNvPr id="9" name="图片 8"/>
          <p:cNvPicPr>
            <a:picLocks noChangeAspect="1"/>
          </p:cNvPicPr>
          <p:nvPr userDrawn="1"/>
        </p:nvPicPr>
        <p:blipFill rotWithShape="1">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a:xfrm flipH="1">
            <a:off x="0" y="0"/>
            <a:ext cx="3222625" cy="6872400"/>
          </a:xfrm>
          <a:prstGeom prst="rect">
            <a:avLst/>
          </a:prstGeom>
        </p:spPr>
      </p:pic>
      <p:sp>
        <p:nvSpPr>
          <p:cNvPr id="5" name="图文框 4"/>
          <p:cNvSpPr/>
          <p:nvPr userDrawn="1"/>
        </p:nvSpPr>
        <p:spPr>
          <a:xfrm>
            <a:off x="-1" y="-1588"/>
            <a:ext cx="12195175" cy="6859588"/>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sp>
        <p:nvSpPr>
          <p:cNvPr id="14" name="椭圆 13"/>
          <p:cNvSpPr>
            <a:spLocks noChangeAspect="1"/>
          </p:cNvSpPr>
          <p:nvPr userDrawn="1"/>
        </p:nvSpPr>
        <p:spPr>
          <a:xfrm>
            <a:off x="-2513013" y="-840406"/>
            <a:ext cx="6480000" cy="6480000"/>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a:fillRect/>
          </a:stretch>
        </p:blipFill>
        <p:spPr>
          <a:xfrm>
            <a:off x="8972550" y="0"/>
            <a:ext cx="3222625" cy="6872400"/>
          </a:xfrm>
          <a:prstGeom prst="rect">
            <a:avLst/>
          </a:prstGeom>
        </p:spPr>
      </p:pic>
      <p:pic>
        <p:nvPicPr>
          <p:cNvPr id="3" name="图片 2"/>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7791450" cy="6858000"/>
          </a:xfrm>
          <a:prstGeom prst="rect">
            <a:avLst/>
          </a:prstGeom>
        </p:spPr>
      </p:pic>
      <p:sp>
        <p:nvSpPr>
          <p:cNvPr id="4" name="同心圆 3"/>
          <p:cNvSpPr>
            <a:spLocks noChangeAspect="1"/>
          </p:cNvSpPr>
          <p:nvPr userDrawn="1"/>
        </p:nvSpPr>
        <p:spPr>
          <a:xfrm>
            <a:off x="10583862" y="3791116"/>
            <a:ext cx="3672000" cy="3672000"/>
          </a:xfrm>
          <a:prstGeom prst="donu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图文框 6"/>
          <p:cNvSpPr/>
          <p:nvPr userDrawn="1"/>
        </p:nvSpPr>
        <p:spPr>
          <a:xfrm>
            <a:off x="0" y="6406"/>
            <a:ext cx="12195175" cy="6859588"/>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a:xfrm flipV="1">
            <a:off x="10035175" y="2"/>
            <a:ext cx="2160000" cy="4606277"/>
          </a:xfrm>
          <a:prstGeom prst="rect">
            <a:avLst/>
          </a:prstGeom>
        </p:spPr>
      </p:pic>
      <p:sp>
        <p:nvSpPr>
          <p:cNvPr id="9" name="矩形 8"/>
          <p:cNvSpPr/>
          <p:nvPr/>
        </p:nvSpPr>
        <p:spPr>
          <a:xfrm>
            <a:off x="540000"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rgbClr val="9394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userDrawn="1"/>
        </p:nvCxnSpPr>
        <p:spPr>
          <a:xfrm>
            <a:off x="6173787" y="966139"/>
            <a:ext cx="4320000" cy="0"/>
          </a:xfrm>
          <a:prstGeom prst="line">
            <a:avLst/>
          </a:prstGeom>
          <a:ln w="50800" cmpd="dbl">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图文框 6"/>
          <p:cNvSpPr/>
          <p:nvPr userDrawn="1"/>
        </p:nvSpPr>
        <p:spPr>
          <a:xfrm>
            <a:off x="-30813" y="0"/>
            <a:ext cx="12225988" cy="6859588"/>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a:xfrm flipV="1">
            <a:off x="10035175" y="2"/>
            <a:ext cx="2160000" cy="4606277"/>
          </a:xfrm>
          <a:prstGeom prst="rect">
            <a:avLst/>
          </a:prstGeom>
        </p:spPr>
      </p:pic>
      <p:sp>
        <p:nvSpPr>
          <p:cNvPr id="5" name="图文框 4"/>
          <p:cNvSpPr/>
          <p:nvPr userDrawn="1"/>
        </p:nvSpPr>
        <p:spPr>
          <a:xfrm>
            <a:off x="0" y="0"/>
            <a:ext cx="12195175" cy="6859588"/>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lvl1pPr>
              <a:defRPr>
                <a:latin typeface="微软雅黑" panose="020B0503020204020204" pitchFamily="34" charset="-122"/>
                <a:ea typeface="微软雅黑" panose="020B0503020204020204" pitchFamily="34" charset="-122"/>
              </a:defRPr>
            </a:lvl1pPr>
          </a:lstStyle>
          <a:p>
            <a:endParaRPr lang="en-US" altLang="zh-CN" dirty="0"/>
          </a:p>
        </p:txBody>
      </p:sp>
      <p:sp>
        <p:nvSpPr>
          <p:cNvPr id="4" name="页脚占位符 3"/>
          <p:cNvSpPr>
            <a:spLocks noGrp="1"/>
          </p:cNvSpPr>
          <p:nvPr>
            <p:ph type="ftr" sz="quarter" idx="11"/>
          </p:nvPr>
        </p:nvSpPr>
        <p:spPr/>
        <p:txBody>
          <a:bodyPr/>
          <a:lstStyle>
            <a:lvl1pPr>
              <a:defRPr>
                <a:latin typeface="微软雅黑" panose="020B0503020204020204" pitchFamily="34" charset="-122"/>
                <a:ea typeface="微软雅黑" panose="020B0503020204020204" pitchFamily="34" charset="-122"/>
              </a:defRPr>
            </a:lvl1pPr>
          </a:lstStyle>
          <a:p>
            <a:endParaRPr lang="en-US" altLang="zh-CN" dirty="0"/>
          </a:p>
        </p:txBody>
      </p:sp>
      <p:sp>
        <p:nvSpPr>
          <p:cNvPr id="5" name="灯片编号占位符 4"/>
          <p:cNvSpPr>
            <a:spLocks noGrp="1"/>
          </p:cNvSpPr>
          <p:nvPr>
            <p:ph type="sldNum" sz="quarter" idx="12"/>
          </p:nvPr>
        </p:nvSpPr>
        <p:spPr/>
        <p:txBody>
          <a:bodyPr/>
          <a:lstStyle>
            <a:lvl1pPr>
              <a:defRPr>
                <a:latin typeface="微软雅黑" panose="020B0503020204020204" pitchFamily="34" charset="-122"/>
                <a:ea typeface="微软雅黑" panose="020B0503020204020204" pitchFamily="34" charset="-122"/>
              </a:defRPr>
            </a:lvl1pPr>
          </a:lstStyle>
          <a:p>
            <a:fld id="{D0A27C80-5FD3-4361-BB31-75FBA1966619}" type="slidenum">
              <a:rPr lang="en-US" altLang="zh-CN" smtClean="0"/>
            </a:fld>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过渡页">
    <p:spTree>
      <p:nvGrpSpPr>
        <p:cNvPr id="1" name=""/>
        <p:cNvGrpSpPr/>
        <p:nvPr/>
      </p:nvGrpSpPr>
      <p:grpSpPr>
        <a:xfrm>
          <a:off x="0" y="0"/>
          <a:ext cx="0" cy="0"/>
          <a:chOff x="0" y="0"/>
          <a:chExt cx="0" cy="0"/>
        </a:xfrm>
      </p:grpSpPr>
      <p:sp>
        <p:nvSpPr>
          <p:cNvPr id="10" name="椭圆 9"/>
          <p:cNvSpPr>
            <a:spLocks noChangeAspect="1"/>
          </p:cNvSpPr>
          <p:nvPr userDrawn="1"/>
        </p:nvSpPr>
        <p:spPr>
          <a:xfrm>
            <a:off x="8535988" y="4267994"/>
            <a:ext cx="1800000" cy="1800000"/>
          </a:xfrm>
          <a:prstGeom prst="ellipse">
            <a:avLst/>
          </a:prstGeom>
          <a:solidFill>
            <a:srgbClr val="B6D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1" name="椭圆 10"/>
          <p:cNvSpPr>
            <a:spLocks noChangeAspect="1"/>
          </p:cNvSpPr>
          <p:nvPr userDrawn="1"/>
        </p:nvSpPr>
        <p:spPr>
          <a:xfrm>
            <a:off x="9297988" y="4572794"/>
            <a:ext cx="3420000" cy="3420000"/>
          </a:xfrm>
          <a:prstGeom prst="ellipse">
            <a:avLst/>
          </a:prstGeom>
          <a:pattFill prst="dkDnDiag">
            <a:fgClr>
              <a:srgbClr val="A9DA67"/>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5" name="图片 4"/>
          <p:cNvPicPr>
            <a:picLocks noChangeAspect="1"/>
          </p:cNvPicPr>
          <p:nvPr userDrawn="1"/>
        </p:nvPicPr>
        <p:blipFill rotWithShape="1">
          <a:blip r:embed="rId2" cstate="print">
            <a:duotone>
              <a:prstClr val="black"/>
              <a:srgbClr val="9394CF">
                <a:tint val="45000"/>
                <a:satMod val="400000"/>
              </a:srgbClr>
            </a:duotone>
            <a:extLst>
              <a:ext uri="{28A0092B-C50C-407E-A947-70E740481C1C}">
                <a14:useLocalDpi xmlns:a14="http://schemas.microsoft.com/office/drawing/2010/main" val="0"/>
              </a:ext>
            </a:extLst>
          </a:blip>
          <a:srcRect/>
          <a:stretch>
            <a:fillRect/>
          </a:stretch>
        </p:blipFill>
        <p:spPr>
          <a:xfrm flipV="1">
            <a:off x="8535988" y="0"/>
            <a:ext cx="3678972" cy="6858000"/>
          </a:xfrm>
          <a:prstGeom prst="rect">
            <a:avLst/>
          </a:prstGeom>
        </p:spPr>
      </p:pic>
      <p:pic>
        <p:nvPicPr>
          <p:cNvPr id="7" name="图片 6"/>
          <p:cNvPicPr>
            <a:picLocks noChangeAspect="1"/>
          </p:cNvPicPr>
          <p:nvPr userDrawn="1"/>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 y="0"/>
            <a:ext cx="1018034" cy="1018034"/>
          </a:xfrm>
          <a:prstGeom prst="rect">
            <a:avLst/>
          </a:prstGeom>
        </p:spPr>
      </p:pic>
      <p:sp>
        <p:nvSpPr>
          <p:cNvPr id="8" name="图文框 7"/>
          <p:cNvSpPr/>
          <p:nvPr userDrawn="1"/>
        </p:nvSpPr>
        <p:spPr>
          <a:xfrm>
            <a:off x="-30813" y="0"/>
            <a:ext cx="12225988" cy="6859588"/>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tx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endParaRPr lang="en-US" altLang="zh-CN" dirty="0"/>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D0A27C80-5FD3-4361-BB31-75FBA1966619}" type="slidenum">
              <a:rPr lang="en-US" altLang="zh-CN" smtClean="0"/>
            </a:fld>
            <a:endParaRPr lang="en-US" altLang="zh-CN"/>
          </a:p>
        </p:txBody>
      </p:sp>
      <p:sp>
        <p:nvSpPr>
          <p:cNvPr id="6" name="图文框 5"/>
          <p:cNvSpPr/>
          <p:nvPr userDrawn="1"/>
        </p:nvSpPr>
        <p:spPr>
          <a:xfrm>
            <a:off x="0" y="6406"/>
            <a:ext cx="12195175" cy="6859588"/>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t="-11000" b="-11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dirty="0"/>
              <a:t>单击此处编辑母版标题样式</a:t>
            </a:r>
            <a:endParaRPr lang="zh-CN" altLang="en-US" dirty="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mn-lt"/>
              </a:defRPr>
            </a:lvl1pPr>
          </a:lstStyle>
          <a:p>
            <a:endParaRPr lang="en-US" altLang="zh-CN" dirty="0"/>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mn-lt"/>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mn-lt"/>
              </a:defRPr>
            </a:lvl1pPr>
          </a:lstStyle>
          <a:p>
            <a:fld id="{D0A27C80-5FD3-4361-BB31-75FBA1966619}" type="slidenum">
              <a:rPr lang="en-US" altLang="zh-CN"/>
            </a:fld>
            <a:endParaRPr lang="en-US" altLang="zh-CN"/>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hf sldNum="0" hdr="0" ftr="0" dt="0"/>
  <p:txStyles>
    <p:titleStyle>
      <a:lvl1pPr algn="ctr" rtl="0" fontAlgn="base">
        <a:spcBef>
          <a:spcPct val="0"/>
        </a:spcBef>
        <a:spcAft>
          <a:spcPct val="0"/>
        </a:spcAft>
        <a:defRPr sz="5300">
          <a:solidFill>
            <a:schemeClr val="bg1">
              <a:lumMod val="60000"/>
              <a:lumOff val="40000"/>
            </a:schemeClr>
          </a:solidFill>
          <a:latin typeface="+mj-lt"/>
          <a:ea typeface="+mj-ea"/>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bg1">
              <a:lumMod val="60000"/>
              <a:lumOff val="40000"/>
            </a:schemeClr>
          </a:solidFill>
          <a:latin typeface="+mn-lt"/>
          <a:ea typeface="+mn-ea"/>
          <a:cs typeface="+mn-cs"/>
        </a:defRPr>
      </a:lvl1pPr>
      <a:lvl2pPr marL="884555" indent="-340360" algn="l" rtl="0" fontAlgn="base">
        <a:spcBef>
          <a:spcPct val="20000"/>
        </a:spcBef>
        <a:spcAft>
          <a:spcPct val="0"/>
        </a:spcAft>
        <a:buChar char="–"/>
        <a:defRPr sz="3400">
          <a:solidFill>
            <a:schemeClr val="bg1">
              <a:lumMod val="60000"/>
              <a:lumOff val="40000"/>
            </a:schemeClr>
          </a:solidFill>
          <a:latin typeface="+mn-lt"/>
          <a:ea typeface="+mn-ea"/>
        </a:defRPr>
      </a:lvl2pPr>
      <a:lvl3pPr marL="1360805" indent="-272415" algn="l" rtl="0" fontAlgn="base">
        <a:spcBef>
          <a:spcPct val="20000"/>
        </a:spcBef>
        <a:spcAft>
          <a:spcPct val="0"/>
        </a:spcAft>
        <a:buChar char="•"/>
        <a:defRPr sz="2900">
          <a:solidFill>
            <a:schemeClr val="bg1">
              <a:lumMod val="60000"/>
              <a:lumOff val="40000"/>
            </a:schemeClr>
          </a:solidFill>
          <a:latin typeface="+mn-lt"/>
          <a:ea typeface="+mn-ea"/>
        </a:defRPr>
      </a:lvl3pPr>
      <a:lvl4pPr marL="1905000" indent="-272415" algn="l" rtl="0" fontAlgn="base">
        <a:spcBef>
          <a:spcPct val="20000"/>
        </a:spcBef>
        <a:spcAft>
          <a:spcPct val="0"/>
        </a:spcAft>
        <a:buChar char="–"/>
        <a:defRPr sz="2400">
          <a:solidFill>
            <a:schemeClr val="bg1">
              <a:lumMod val="60000"/>
              <a:lumOff val="40000"/>
            </a:schemeClr>
          </a:solidFill>
          <a:latin typeface="+mn-lt"/>
          <a:ea typeface="+mn-ea"/>
        </a:defRPr>
      </a:lvl4pPr>
      <a:lvl5pPr marL="2449830" indent="-272415" algn="l" rtl="0" fontAlgn="base">
        <a:spcBef>
          <a:spcPct val="20000"/>
        </a:spcBef>
        <a:spcAft>
          <a:spcPct val="0"/>
        </a:spcAft>
        <a:buChar char="»"/>
        <a:defRPr sz="2400">
          <a:solidFill>
            <a:schemeClr val="bg1">
              <a:lumMod val="60000"/>
              <a:lumOff val="40000"/>
            </a:schemeClr>
          </a:solidFill>
          <a:latin typeface="+mn-lt"/>
          <a:ea typeface="+mn-ea"/>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Relationships xmlns="http://schemas.openxmlformats.org/package/2006/relationships"><Relationship Id="rId4" Type="http://schemas.openxmlformats.org/officeDocument/2006/relationships/notesSlide" Target="../notesSlides/notesSlide1.xml"></Relationship><Relationship Id="rId3" Type="http://schemas.openxmlformats.org/officeDocument/2006/relationships/slideLayout" Target="../slideLayouts/slideLayout8.xml"></Relationship><Relationship Id="rId2" Type="http://schemas.openxmlformats.org/officeDocument/2006/relationships/image" Target="../media/image9.png"></Relationship><Relationship Id="rId1" Type="http://schemas.openxmlformats.org/officeDocument/2006/relationships/image" Target="../media/image8.png"></Relationship></Relationships>
</file>

<file path=ppt/slides/_rels/slide10.xml.rels><?xml version="1.0" encoding="UTF-8"?>
<Relationships xmlns="http://schemas.openxmlformats.org/package/2006/relationships"><Relationship Id="rId5" Type="http://schemas.openxmlformats.org/officeDocument/2006/relationships/notesSlide" Target="../notesSlides/notesSlide10.xml"></Relationship><Relationship Id="rId4" Type="http://schemas.openxmlformats.org/officeDocument/2006/relationships/slideLayout" Target="../slideLayouts/slideLayout4.xml"></Relationship><Relationship Id="rId3" Type="http://schemas.openxmlformats.org/officeDocument/2006/relationships/themeOverride" Target="../theme/themeOverride7.xml"></Relationship><Relationship Id="rId2" Type="http://schemas.openxmlformats.org/officeDocument/2006/relationships/image" Target="../media/image18.png"></Relationship><Relationship Id="rId1" Type="http://schemas.openxmlformats.org/officeDocument/2006/relationships/image" Target="../media/image7.jpeg"></Relationship></Relationships>
</file>

<file path=ppt/slides/_rels/slide11.xml.rels><?xml version="1.0" encoding="UTF-8"?>
<Relationships xmlns="http://schemas.openxmlformats.org/package/2006/relationships"><Relationship Id="rId4" Type="http://schemas.openxmlformats.org/officeDocument/2006/relationships/notesSlide" Target="../notesSlides/notesSlide11.xml"></Relationship><Relationship Id="rId3" Type="http://schemas.openxmlformats.org/officeDocument/2006/relationships/slideLayout" Target="../slideLayouts/slideLayout4.xml"></Relationship><Relationship Id="rId2" Type="http://schemas.openxmlformats.org/officeDocument/2006/relationships/image" Target="../media/image20.png"></Relationship><Relationship Id="rId1" Type="http://schemas.openxmlformats.org/officeDocument/2006/relationships/image" Target="../media/image19.png"></Relationship></Relationships>
</file>

<file path=ppt/slides/_rels/slide12.xml.rels><?xml version="1.0" encoding="UTF-8"?>
<Relationships xmlns="http://schemas.openxmlformats.org/package/2006/relationships"><Relationship Id="rId2" Type="http://schemas.openxmlformats.org/officeDocument/2006/relationships/notesSlide" Target="../notesSlides/notesSlide12.xml"></Relationship><Relationship Id="rId1" Type="http://schemas.openxmlformats.org/officeDocument/2006/relationships/slideLayout" Target="../slideLayouts/slideLayout4.xml"></Relationship></Relationships>
</file>

<file path=ppt/slides/_rels/slide13.xml.rels><?xml version="1.0" encoding="UTF-8"?>
<Relationships xmlns="http://schemas.openxmlformats.org/package/2006/relationships"><Relationship Id="rId2" Type="http://schemas.openxmlformats.org/officeDocument/2006/relationships/notesSlide" Target="../notesSlides/notesSlide13.xml"></Relationship><Relationship Id="rId1" Type="http://schemas.openxmlformats.org/officeDocument/2006/relationships/slideLayout" Target="../slideLayouts/slideLayout4.xml"></Relationship></Relationships>
</file>

<file path=ppt/slides/_rels/slide14.xml.rels><?xml version="1.0" encoding="UTF-8"?>
<Relationships xmlns="http://schemas.openxmlformats.org/package/2006/relationships"><Relationship Id="rId3" Type="http://schemas.openxmlformats.org/officeDocument/2006/relationships/notesSlide" Target="../notesSlides/notesSlide14.xml"></Relationship><Relationship Id="rId1" Type="http://schemas.openxmlformats.org/officeDocument/2006/relationships/image" Target="../media/image21.png"></Relationship><Relationship Id="rId4" Type="http://schemas.openxmlformats.org/officeDocument/2006/relationships/slideLayout" Target="../slideLayouts/slideLayout4.xml"></Relationship></Relationships>
</file>

<file path=ppt/slides/_rels/slide15.xml.rels><?xml version="1.0" encoding="UTF-8"?>
<Relationships xmlns="http://schemas.openxmlformats.org/package/2006/relationships"><Relationship Id="rId3" Type="http://schemas.openxmlformats.org/officeDocument/2006/relationships/notesSlide" Target="../notesSlides/notesSlide15.xml"></Relationship><Relationship Id="rId1" Type="http://schemas.openxmlformats.org/officeDocument/2006/relationships/image" Target="../media/image22.jpeg"></Relationship><Relationship Id="rId4" Type="http://schemas.openxmlformats.org/officeDocument/2006/relationships/slideLayout" Target="../slideLayouts/slideLayout4.xml"></Relationship></Relationships>
</file>

<file path=ppt/slides/_rels/slide16.xml.rels><?xml version="1.0" encoding="UTF-8"?>
<Relationships xmlns="http://schemas.openxmlformats.org/package/2006/relationships"><Relationship Id="rId3" Type="http://schemas.openxmlformats.org/officeDocument/2006/relationships/notesSlide" Target="../notesSlides/notesSlide16.xml"></Relationship><Relationship Id="rId2" Type="http://schemas.openxmlformats.org/officeDocument/2006/relationships/slideLayout" Target="../slideLayouts/slideLayout1.xml"></Relationship><Relationship Id="rId1" Type="http://schemas.openxmlformats.org/officeDocument/2006/relationships/image" Target="../media/image9.png"></Relationship></Relationships>
</file>

<file path=ppt/slides/_rels/slide2.xml.rels><?xml version="1.0" encoding="UTF-8"?>
<Relationships xmlns="http://schemas.openxmlformats.org/package/2006/relationships"><Relationship Id="rId9" Type="http://schemas.openxmlformats.org/officeDocument/2006/relationships/image" Target="../media/image10.jpeg"></Relationship><Relationship Id="rId8" Type="http://schemas.openxmlformats.org/officeDocument/2006/relationships/tags" Target="../tags/tag8.xml"></Relationship><Relationship Id="rId7" Type="http://schemas.openxmlformats.org/officeDocument/2006/relationships/tags" Target="../tags/tag7.xml"></Relationship><Relationship Id="rId6" Type="http://schemas.openxmlformats.org/officeDocument/2006/relationships/tags" Target="../tags/tag6.xml"></Relationship><Relationship Id="rId5" Type="http://schemas.openxmlformats.org/officeDocument/2006/relationships/tags" Target="../tags/tag5.xml"></Relationship><Relationship Id="rId4" Type="http://schemas.openxmlformats.org/officeDocument/2006/relationships/tags" Target="../tags/tag4.xml"></Relationship><Relationship Id="rId3" Type="http://schemas.openxmlformats.org/officeDocument/2006/relationships/tags" Target="../tags/tag3.xml"></Relationship><Relationship Id="rId2" Type="http://schemas.openxmlformats.org/officeDocument/2006/relationships/tags" Target="../tags/tag2.xml"></Relationship><Relationship Id="rId13" Type="http://schemas.openxmlformats.org/officeDocument/2006/relationships/notesSlide" Target="../notesSlides/notesSlide2.xml"></Relationship><Relationship Id="rId12" Type="http://schemas.openxmlformats.org/officeDocument/2006/relationships/slideLayout" Target="../slideLayouts/slideLayout2.xml"></Relationship><Relationship Id="rId11" Type="http://schemas.openxmlformats.org/officeDocument/2006/relationships/tags" Target="../tags/tag10.xml"></Relationship><Relationship Id="rId10" Type="http://schemas.openxmlformats.org/officeDocument/2006/relationships/tags" Target="../tags/tag9.xml"></Relationship><Relationship Id="rId1" Type="http://schemas.openxmlformats.org/officeDocument/2006/relationships/tags" Target="../tags/tag1.xml"></Relationship></Relationships>
</file>

<file path=ppt/slides/_rels/slide3.xml.rels><?xml version="1.0" encoding="UTF-8"?>
<Relationships xmlns="http://schemas.openxmlformats.org/package/2006/relationships"><Relationship Id="rId3" Type="http://schemas.openxmlformats.org/officeDocument/2006/relationships/notesSlide" Target="../notesSlides/notesSlide3.xml"></Relationship><Relationship Id="rId2" Type="http://schemas.openxmlformats.org/officeDocument/2006/relationships/slideLayout" Target="../slideLayouts/slideLayout7.xml"></Relationship><Relationship Id="rId1" Type="http://schemas.openxmlformats.org/officeDocument/2006/relationships/image" Target="../media/image11.jpeg"></Relationship></Relationships>
</file>

<file path=ppt/slides/_rels/slide4.xml.rels><?xml version="1.0" encoding="UTF-8"?>
<Relationships xmlns="http://schemas.openxmlformats.org/package/2006/relationships"><Relationship Id="rId5" Type="http://schemas.openxmlformats.org/officeDocument/2006/relationships/notesSlide" Target="../notesSlides/notesSlide4.xml"></Relationship><Relationship Id="rId4" Type="http://schemas.openxmlformats.org/officeDocument/2006/relationships/slideLayout" Target="../slideLayouts/slideLayout4.xml"></Relationship><Relationship Id="rId3" Type="http://schemas.openxmlformats.org/officeDocument/2006/relationships/themeOverride" Target="../theme/themeOverride1.xml"></Relationship><Relationship Id="rId2" Type="http://schemas.openxmlformats.org/officeDocument/2006/relationships/image" Target="../media/image12.png"></Relationship><Relationship Id="rId1" Type="http://schemas.openxmlformats.org/officeDocument/2006/relationships/image" Target="../media/image7.jpeg"></Relationship></Relationships>
</file>

<file path=ppt/slides/_rels/slide5.xml.rels><?xml version="1.0" encoding="UTF-8"?>
<Relationships xmlns="http://schemas.openxmlformats.org/package/2006/relationships"><Relationship Id="rId5" Type="http://schemas.openxmlformats.org/officeDocument/2006/relationships/notesSlide" Target="../notesSlides/notesSlide5.xml"></Relationship><Relationship Id="rId4" Type="http://schemas.openxmlformats.org/officeDocument/2006/relationships/slideLayout" Target="../slideLayouts/slideLayout4.xml"></Relationship><Relationship Id="rId3" Type="http://schemas.openxmlformats.org/officeDocument/2006/relationships/themeOverride" Target="../theme/themeOverride2.xml"></Relationship><Relationship Id="rId2" Type="http://schemas.openxmlformats.org/officeDocument/2006/relationships/image" Target="../media/image13.jpeg"></Relationship><Relationship Id="rId1" Type="http://schemas.openxmlformats.org/officeDocument/2006/relationships/image" Target="../media/image7.jpeg"></Relationship></Relationships>
</file>

<file path=ppt/slides/_rels/slide6.xml.rels><?xml version="1.0" encoding="UTF-8"?>
<Relationships xmlns="http://schemas.openxmlformats.org/package/2006/relationships"><Relationship Id="rId5" Type="http://schemas.openxmlformats.org/officeDocument/2006/relationships/notesSlide" Target="../notesSlides/notesSlide6.xml"></Relationship><Relationship Id="rId4" Type="http://schemas.openxmlformats.org/officeDocument/2006/relationships/slideLayout" Target="../slideLayouts/slideLayout4.xml"></Relationship><Relationship Id="rId3" Type="http://schemas.openxmlformats.org/officeDocument/2006/relationships/themeOverride" Target="../theme/themeOverride3.xml"></Relationship><Relationship Id="rId2" Type="http://schemas.openxmlformats.org/officeDocument/2006/relationships/image" Target="../media/image14.png"></Relationship><Relationship Id="rId1" Type="http://schemas.openxmlformats.org/officeDocument/2006/relationships/image" Target="../media/image7.jpeg"></Relationship></Relationships>
</file>

<file path=ppt/slides/_rels/slide7.xml.rels><?xml version="1.0" encoding="UTF-8"?>
<Relationships xmlns="http://schemas.openxmlformats.org/package/2006/relationships"><Relationship Id="rId5" Type="http://schemas.openxmlformats.org/officeDocument/2006/relationships/notesSlide" Target="../notesSlides/notesSlide7.xml"></Relationship><Relationship Id="rId4" Type="http://schemas.openxmlformats.org/officeDocument/2006/relationships/slideLayout" Target="../slideLayouts/slideLayout4.xml"></Relationship><Relationship Id="rId3" Type="http://schemas.openxmlformats.org/officeDocument/2006/relationships/themeOverride" Target="../theme/themeOverride4.xml"></Relationship><Relationship Id="rId2" Type="http://schemas.openxmlformats.org/officeDocument/2006/relationships/image" Target="../media/image15.png"></Relationship><Relationship Id="rId1" Type="http://schemas.openxmlformats.org/officeDocument/2006/relationships/image" Target="../media/image7.jpeg"></Relationship></Relationships>
</file>

<file path=ppt/slides/_rels/slide8.xml.rels><?xml version="1.0" encoding="UTF-8"?>
<Relationships xmlns="http://schemas.openxmlformats.org/package/2006/relationships"><Relationship Id="rId5" Type="http://schemas.openxmlformats.org/officeDocument/2006/relationships/notesSlide" Target="../notesSlides/notesSlide8.xml"></Relationship><Relationship Id="rId4" Type="http://schemas.openxmlformats.org/officeDocument/2006/relationships/slideLayout" Target="../slideLayouts/slideLayout4.xml"></Relationship><Relationship Id="rId3" Type="http://schemas.openxmlformats.org/officeDocument/2006/relationships/themeOverride" Target="../theme/themeOverride5.xml"></Relationship><Relationship Id="rId2" Type="http://schemas.openxmlformats.org/officeDocument/2006/relationships/image" Target="../media/image16.png"></Relationship><Relationship Id="rId1" Type="http://schemas.openxmlformats.org/officeDocument/2006/relationships/image" Target="../media/image7.jpeg"></Relationship></Relationships>
</file>

<file path=ppt/slides/_rels/slide9.xml.rels><?xml version="1.0" encoding="UTF-8"?>
<Relationships xmlns="http://schemas.openxmlformats.org/package/2006/relationships"><Relationship Id="rId5" Type="http://schemas.openxmlformats.org/officeDocument/2006/relationships/notesSlide" Target="../notesSlides/notesSlide9.xml"></Relationship><Relationship Id="rId4" Type="http://schemas.openxmlformats.org/officeDocument/2006/relationships/slideLayout" Target="../slideLayouts/slideLayout4.xml"></Relationship><Relationship Id="rId3" Type="http://schemas.openxmlformats.org/officeDocument/2006/relationships/themeOverride" Target="../theme/themeOverride6.xml"></Relationship><Relationship Id="rId2" Type="http://schemas.openxmlformats.org/officeDocument/2006/relationships/image" Target="../media/image17.png"></Relationship><Relationship Id="rId1" Type="http://schemas.openxmlformats.org/officeDocument/2006/relationships/image" Target="../media/image7.jpeg"></Relationshi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97310" y="4263778"/>
            <a:ext cx="4058434" cy="410464"/>
          </a:xfrm>
          <a:prstGeom prst="rect">
            <a:avLst/>
          </a:prstGeom>
          <a:solidFill>
            <a:srgbClr val="7EA3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charset="-122"/>
              <a:ea typeface="思源黑体 CN Bold" panose="020B0800000000000000" charset="-122"/>
            </a:endParaRPr>
          </a:p>
        </p:txBody>
      </p:sp>
      <p:sp>
        <p:nvSpPr>
          <p:cNvPr id="27" name="TextBox 26"/>
          <p:cNvSpPr txBox="1"/>
          <p:nvPr/>
        </p:nvSpPr>
        <p:spPr>
          <a:xfrm>
            <a:off x="3983427" y="4211717"/>
            <a:ext cx="3886200" cy="400110"/>
          </a:xfrm>
          <a:prstGeom prst="rect">
            <a:avLst/>
          </a:prstGeom>
          <a:solidFill>
            <a:srgbClr val="B2D383"/>
          </a:solidFill>
        </p:spPr>
        <p:txBody>
          <a:bodyPr wrap="square" rtlCol="0">
            <a:spAutoFit/>
          </a:bodyPr>
          <a:lstStyle/>
          <a:p>
            <a:pPr algn="ctr" defTabSz="914400"/>
            <a:r>
              <a:rPr lang="zh-CN" altLang="en-US" sz="2000" b="1" dirty="0" smtClean="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张</a:t>
            </a:r>
            <a:r>
              <a:rPr lang="zh-CN" altLang="en-US" sz="2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克顺</a:t>
            </a:r>
            <a:r>
              <a:rPr lang="en-US" altLang="zh-CN" sz="2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 </a:t>
            </a:r>
            <a:r>
              <a:rPr lang="zh-CN" altLang="en-US" sz="2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周庆红 主编</a:t>
            </a:r>
            <a:endParaRPr lang="zh-CN" altLang="en-US" sz="2000" b="1" dirty="0">
              <a:solidFill>
                <a:prstClr val="white"/>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p:txBody>
      </p:sp>
      <p:sp>
        <p:nvSpPr>
          <p:cNvPr id="3" name="椭圆 2"/>
          <p:cNvSpPr/>
          <p:nvPr/>
        </p:nvSpPr>
        <p:spPr>
          <a:xfrm>
            <a:off x="-267593" y="-8928294"/>
            <a:ext cx="12388240" cy="9987421"/>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161241" y="-8286219"/>
            <a:ext cx="12388240" cy="9987421"/>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754130" y="-8286219"/>
            <a:ext cx="12388240" cy="9987421"/>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21569" y="-8286219"/>
            <a:ext cx="12388240" cy="9987421"/>
          </a:xfrm>
          <a:prstGeom prst="ellipse">
            <a:avLst/>
          </a:prstGeom>
          <a:solidFill>
            <a:srgbClr val="7030A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600732" y="6057919"/>
            <a:ext cx="12388240" cy="9987421"/>
          </a:xfrm>
          <a:prstGeom prst="ellipse">
            <a:avLst/>
          </a:prstGeom>
          <a:solidFill>
            <a:schemeClr val="accent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377352" y="5446485"/>
            <a:ext cx="12388240" cy="9987421"/>
          </a:xfrm>
          <a:prstGeom prst="ellipse">
            <a:avLst/>
          </a:prstGeom>
          <a:solidFill>
            <a:schemeClr val="accent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776107" y="5638550"/>
            <a:ext cx="12388240" cy="9987421"/>
          </a:xfrm>
          <a:prstGeom prst="ellipse">
            <a:avLst/>
          </a:prstGeom>
          <a:solidFill>
            <a:schemeClr val="tx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577752" y="5287342"/>
            <a:ext cx="12388240" cy="9987421"/>
          </a:xfrm>
          <a:prstGeom prst="ellipse">
            <a:avLst/>
          </a:prstGeom>
          <a:solidFill>
            <a:schemeClr val="accent6">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图文框 30"/>
          <p:cNvSpPr/>
          <p:nvPr/>
        </p:nvSpPr>
        <p:spPr>
          <a:xfrm>
            <a:off x="0" y="6406"/>
            <a:ext cx="12195175" cy="6859588"/>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0" name="图片 9" descr="文本&#10;&#10;描述已自动生成"/>
          <p:cNvPicPr>
            <a:picLocks noChangeAspect="1"/>
          </p:cNvPicPr>
          <p:nvPr/>
        </p:nvPicPr>
        <p:blipFill rotWithShape="1">
          <a:blip r:embed="rId1" cstate="print">
            <a:alphaModFix amt="50000"/>
            <a:duotone>
              <a:prstClr val="black"/>
              <a:srgbClr val="A096D4">
                <a:tint val="45000"/>
                <a:satMod val="400000"/>
              </a:srgbClr>
            </a:duotone>
            <a:extLst>
              <a:ext uri="{28A0092B-C50C-407E-A947-70E740481C1C}">
                <a14:useLocalDpi xmlns:a14="http://schemas.microsoft.com/office/drawing/2010/main" val="0"/>
              </a:ext>
            </a:extLst>
          </a:blip>
          <a:srcRect b="14798"/>
          <a:stretch>
            <a:fillRect/>
          </a:stretch>
        </p:blipFill>
        <p:spPr>
          <a:xfrm>
            <a:off x="153987" y="153194"/>
            <a:ext cx="2296485" cy="545236"/>
          </a:xfrm>
          <a:prstGeom prst="rect">
            <a:avLst/>
          </a:prstGeom>
        </p:spPr>
      </p:pic>
      <p:pic>
        <p:nvPicPr>
          <p:cNvPr id="32" name="图片 31"/>
          <p:cNvPicPr>
            <a:picLocks noChangeAspect="1"/>
          </p:cNvPicPr>
          <p:nvPr/>
        </p:nvPicPr>
        <p:blipFill>
          <a:blip r:embed="rId2"/>
          <a:stretch>
            <a:fillRect/>
          </a:stretch>
        </p:blipFill>
        <p:spPr>
          <a:xfrm>
            <a:off x="589373" y="2734841"/>
            <a:ext cx="11016427" cy="11095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1000" fill="hold"/>
                                        <p:tgtEl>
                                          <p:spTgt spid="2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1000"/>
                                        <p:tgtEl>
                                          <p:spTgt spid="26"/>
                                        </p:tgtEl>
                                      </p:cBhvr>
                                    </p:animEffect>
                                    <p:anim calcmode="lin" valueType="num">
                                      <p:cBhvr>
                                        <p:cTn id="43" dur="1000" fill="hold"/>
                                        <p:tgtEl>
                                          <p:spTgt spid="26"/>
                                        </p:tgtEl>
                                        <p:attrNameLst>
                                          <p:attrName>ppt_x</p:attrName>
                                        </p:attrNameLst>
                                      </p:cBhvr>
                                      <p:tavLst>
                                        <p:tav tm="0">
                                          <p:val>
                                            <p:strVal val="#ppt_x"/>
                                          </p:val>
                                        </p:tav>
                                        <p:tav tm="100000">
                                          <p:val>
                                            <p:strVal val="#ppt_x"/>
                                          </p:val>
                                        </p:tav>
                                      </p:tavLst>
                                    </p:anim>
                                    <p:anim calcmode="lin" valueType="num">
                                      <p:cBhvr>
                                        <p:cTn id="44" dur="1000" fill="hold"/>
                                        <p:tgtEl>
                                          <p:spTgt spid="26"/>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16" presetClass="entr" presetSubtype="21" fill="hold" grpId="0" nodeType="after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barn(inVertical)">
                                      <p:cBhvr>
                                        <p:cTn id="53" dur="500"/>
                                        <p:tgtEl>
                                          <p:spTgt spid="4"/>
                                        </p:tgtEl>
                                      </p:cBhvr>
                                    </p:animEffect>
                                  </p:childTnLst>
                                </p:cTn>
                              </p:par>
                            </p:childTnLst>
                          </p:cTn>
                        </p:par>
                        <p:par>
                          <p:cTn id="54" fill="hold">
                            <p:stCondLst>
                              <p:cond delay="1500"/>
                            </p:stCondLst>
                            <p:childTnLst>
                              <p:par>
                                <p:cTn id="55" presetID="42" presetClass="entr" presetSubtype="0"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1000"/>
                                        <p:tgtEl>
                                          <p:spTgt spid="32"/>
                                        </p:tgtEl>
                                      </p:cBhvr>
                                    </p:animEffect>
                                    <p:anim calcmode="lin" valueType="num">
                                      <p:cBhvr>
                                        <p:cTn id="58" dur="1000" fill="hold"/>
                                        <p:tgtEl>
                                          <p:spTgt spid="32"/>
                                        </p:tgtEl>
                                        <p:attrNameLst>
                                          <p:attrName>ppt_x</p:attrName>
                                        </p:attrNameLst>
                                      </p:cBhvr>
                                      <p:tavLst>
                                        <p:tav tm="0">
                                          <p:val>
                                            <p:strVal val="#ppt_x"/>
                                          </p:val>
                                        </p:tav>
                                        <p:tav tm="100000">
                                          <p:val>
                                            <p:strVal val="#ppt_x"/>
                                          </p:val>
                                        </p:tav>
                                      </p:tavLst>
                                    </p:anim>
                                    <p:anim calcmode="lin" valueType="num">
                                      <p:cBhvr>
                                        <p:cTn id="59" dur="1000" fill="hold"/>
                                        <p:tgtEl>
                                          <p:spTgt spid="32"/>
                                        </p:tgtEl>
                                        <p:attrNameLst>
                                          <p:attrName>ppt_y</p:attrName>
                                        </p:attrNameLst>
                                      </p:cBhvr>
                                      <p:tavLst>
                                        <p:tav tm="0">
                                          <p:val>
                                            <p:strVal val="#ppt_y+.1"/>
                                          </p:val>
                                        </p:tav>
                                        <p:tav tm="100000">
                                          <p:val>
                                            <p:strVal val="#ppt_y"/>
                                          </p:val>
                                        </p:tav>
                                      </p:tavLst>
                                    </p:anim>
                                  </p:childTnLst>
                                </p:cTn>
                              </p:par>
                            </p:childTnLst>
                          </p:cTn>
                        </p:par>
                        <p:par>
                          <p:cTn id="60" fill="hold">
                            <p:stCondLst>
                              <p:cond delay="2500"/>
                            </p:stCondLst>
                            <p:childTnLst>
                              <p:par>
                                <p:cTn id="61" presetID="42" presetClass="entr" presetSubtype="0"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1000"/>
                                        <p:tgtEl>
                                          <p:spTgt spid="27"/>
                                        </p:tgtEl>
                                      </p:cBhvr>
                                    </p:animEffect>
                                    <p:anim calcmode="lin" valueType="num">
                                      <p:cBhvr>
                                        <p:cTn id="64" dur="1000" fill="hold"/>
                                        <p:tgtEl>
                                          <p:spTgt spid="27"/>
                                        </p:tgtEl>
                                        <p:attrNameLst>
                                          <p:attrName>ppt_x</p:attrName>
                                        </p:attrNameLst>
                                      </p:cBhvr>
                                      <p:tavLst>
                                        <p:tav tm="0">
                                          <p:val>
                                            <p:strVal val="#ppt_x"/>
                                          </p:val>
                                        </p:tav>
                                        <p:tav tm="100000">
                                          <p:val>
                                            <p:strVal val="#ppt_x"/>
                                          </p:val>
                                        </p:tav>
                                      </p:tavLst>
                                    </p:anim>
                                    <p:anim calcmode="lin" valueType="num">
                                      <p:cBhvr>
                                        <p:cTn id="6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7" grpId="0" animBg="1"/>
      <p:bldP spid="3" grpId="0" animBg="1"/>
      <p:bldP spid="19" grpId="0" animBg="1"/>
      <p:bldP spid="20" grpId="0" animBg="1"/>
      <p:bldP spid="21" grpId="0" animBg="1"/>
      <p:bldP spid="22" grpId="0" animBg="1"/>
      <p:bldP spid="23" grpId="0" animBg="1"/>
      <p:bldP spid="24" grpId="0" animBg="1"/>
      <p:bldP spid="2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10" name="文本框 2"/>
          <p:cNvSpPr txBox="1"/>
          <p:nvPr/>
        </p:nvSpPr>
        <p:spPr>
          <a:xfrm>
            <a:off x="992187" y="655063"/>
            <a:ext cx="6858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第一节 绘本阅读活动开展的理论基础</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763587" y="2058194"/>
            <a:ext cx="6019800" cy="3538220"/>
          </a:xfrm>
          <a:prstGeom prst="rect">
            <a:avLst/>
          </a:prstGeom>
        </p:spPr>
        <p:txBody>
          <a:bodyPr wrap="square">
            <a:spAutoFit/>
          </a:bodyPr>
          <a:lstStyle/>
          <a:p>
            <a:pPr>
              <a:tabLst>
                <a:tab pos="266700" algn="l"/>
              </a:tabLst>
            </a:pPr>
            <a:r>
              <a:rPr lang="zh-CN" altLang="en-US" sz="2200" kern="100" dirty="0">
                <a:solidFill>
                  <a:srgbClr val="6D70C7"/>
                </a:solidFill>
                <a:latin typeface="微软雅黑" panose="020B0503020204020204" pitchFamily="34" charset="-122"/>
                <a:ea typeface="微软雅黑" panose="020B0503020204020204" pitchFamily="34" charset="-122"/>
              </a:rPr>
              <a:t>一、</a:t>
            </a:r>
            <a:r>
              <a:rPr lang="en-US" altLang="zh-CN" sz="2400" b="1" kern="100" dirty="0">
                <a:solidFill>
                  <a:srgbClr val="6D70C7"/>
                </a:solidFill>
                <a:latin typeface="楷体" panose="02010609060101010101" pitchFamily="49" charset="-122"/>
                <a:ea typeface="楷体" panose="02010609060101010101" pitchFamily="49" charset="-122"/>
              </a:rPr>
              <a:t>绘本阅读与幼儿身心发展规律</a:t>
            </a:r>
            <a:endParaRPr lang="en-US" altLang="zh-CN" sz="2400" b="1" kern="100" dirty="0">
              <a:solidFill>
                <a:srgbClr val="6D70C7"/>
              </a:solidFill>
              <a:latin typeface="楷体" panose="02010609060101010101" pitchFamily="49" charset="-122"/>
              <a:ea typeface="楷体" panose="02010609060101010101" pitchFamily="49"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a:buClrTx/>
              <a:buSzTx/>
              <a:buFontTx/>
            </a:pPr>
            <a:r>
              <a:rPr lang="en-US" altLang="zh-CN" sz="2000" kern="100" dirty="0">
                <a:solidFill>
                  <a:srgbClr val="6D70C7"/>
                </a:solidFill>
                <a:latin typeface="楷体" panose="02010609060101010101" pitchFamily="49" charset="-122"/>
                <a:ea typeface="楷体" panose="02010609060101010101" pitchFamily="49" charset="-122"/>
              </a:rPr>
              <a:t>  </a:t>
            </a:r>
            <a:r>
              <a:rPr lang="zh-CN" altLang="en-US" sz="2000" kern="100" dirty="0">
                <a:solidFill>
                  <a:srgbClr val="6D70C7"/>
                </a:solidFill>
                <a:latin typeface="楷体" panose="02010609060101010101" pitchFamily="49" charset="-122"/>
                <a:ea typeface="楷体" panose="02010609060101010101" pitchFamily="49" charset="-122"/>
              </a:rPr>
              <a:t>（二）</a:t>
            </a:r>
            <a:r>
              <a:rPr lang="en-US" altLang="zh-CN" sz="2000" kern="100" dirty="0">
                <a:solidFill>
                  <a:srgbClr val="6D70C7"/>
                </a:solidFill>
                <a:latin typeface="楷体" panose="02010609060101010101" pitchFamily="49" charset="-122"/>
                <a:ea typeface="楷体" panose="02010609060101010101" pitchFamily="49" charset="-122"/>
              </a:rPr>
              <a:t>绘本阅读契合幼儿身心发展规律</a:t>
            </a:r>
            <a:endParaRPr lang="en-US" altLang="zh-CN" sz="2000" kern="100" dirty="0">
              <a:solidFill>
                <a:srgbClr val="6D70C7"/>
              </a:solidFill>
              <a:latin typeface="楷体" panose="02010609060101010101" pitchFamily="49" charset="-122"/>
              <a:ea typeface="楷体" panose="02010609060101010101" pitchFamily="49"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5.绘本阅读契合幼儿身心发展的个体差异性</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a:t>
            </a:r>
            <a:r>
              <a:rPr sz="2000" kern="100" dirty="0">
                <a:solidFill>
                  <a:srgbClr val="6D70C7"/>
                </a:solidFill>
                <a:latin typeface="楷体" panose="02010609060101010101" pitchFamily="49" charset="-122"/>
                <a:ea typeface="楷体" panose="02010609060101010101" pitchFamily="49" charset="-122"/>
              </a:rPr>
              <a:t>作为独立的个体，由于遗传素质、教育环境及主观能动性的不同，不同幼儿在身心发展过程中存在速度、水平、结果等方面的个体差异。幼儿发展的个体差异性要求教育者要深入了解幼儿的发展状况和水平，有的放矢，因材施教。</a:t>
            </a:r>
            <a:endParaRPr sz="2000" kern="100" dirty="0">
              <a:solidFill>
                <a:srgbClr val="6D70C7"/>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2"/>
          <a:srcRect b="6627"/>
          <a:stretch>
            <a:fillRect/>
          </a:stretch>
        </p:blipFill>
        <p:spPr>
          <a:xfrm>
            <a:off x="7056120" y="1939290"/>
            <a:ext cx="4306570" cy="4061460"/>
          </a:xfrm>
          <a:prstGeom prst="rect">
            <a:avLst/>
          </a:prstGeom>
        </p:spPr>
      </p:pic>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39787" y="1372394"/>
            <a:ext cx="10210801" cy="1691640"/>
          </a:xfrm>
          <a:prstGeom prst="rect">
            <a:avLst/>
          </a:prstGeom>
        </p:spPr>
        <p:txBody>
          <a:bodyPr wrap="square">
            <a:spAutoFit/>
          </a:bodyPr>
          <a:lstStyle/>
          <a:p>
            <a:r>
              <a:rPr lang="zh-CN" altLang="en-US" sz="2200" kern="100" dirty="0">
                <a:solidFill>
                  <a:srgbClr val="6D70C7"/>
                </a:solidFill>
                <a:latin typeface="微软雅黑" panose="020B0503020204020204" pitchFamily="34" charset="-122"/>
                <a:ea typeface="微软雅黑" panose="020B0503020204020204" pitchFamily="34" charset="-122"/>
              </a:rPr>
              <a:t>二、绘本阅读与建构主义教学方法</a:t>
            </a:r>
            <a:endParaRPr lang="zh-CN" altLang="en-US" sz="2200" kern="100" dirty="0">
              <a:solidFill>
                <a:srgbClr val="6D70C7"/>
              </a:solidFill>
              <a:latin typeface="微软雅黑" panose="020B0503020204020204" pitchFamily="34" charset="-122"/>
              <a:ea typeface="微软雅黑" panose="020B0503020204020204" pitchFamily="34" charset="-122"/>
            </a:endParaRPr>
          </a:p>
          <a:p>
            <a:endParaRPr lang="zh-CN" altLang="en-US" sz="2200" kern="100" dirty="0">
              <a:solidFill>
                <a:srgbClr val="6D70C7"/>
              </a:solidFill>
              <a:latin typeface="微软雅黑" panose="020B0503020204020204" pitchFamily="34" charset="-122"/>
              <a:ea typeface="微软雅黑" panose="020B0503020204020204" pitchFamily="34" charset="-122"/>
            </a:endParaRPr>
          </a:p>
          <a:p>
            <a:pPr algn="just"/>
            <a:r>
              <a:rPr lang="zh-CN" sz="2000" kern="100" dirty="0">
                <a:solidFill>
                  <a:srgbClr val="6D70C7"/>
                </a:solidFill>
                <a:latin typeface="楷体" panose="02010609060101010101" pitchFamily="49" charset="-122"/>
                <a:ea typeface="楷体" panose="02010609060101010101" pitchFamily="49" charset="-122"/>
              </a:rPr>
              <a:t>（一）</a:t>
            </a:r>
            <a:r>
              <a:rPr lang="zh-CN" altLang="en-US" sz="2000" kern="100" dirty="0">
                <a:solidFill>
                  <a:srgbClr val="6D70C7"/>
                </a:solidFill>
                <a:latin typeface="楷体" panose="02010609060101010101" pitchFamily="49" charset="-122"/>
                <a:ea typeface="楷体" panose="02010609060101010101" pitchFamily="49" charset="-122"/>
              </a:rPr>
              <a:t>建构主义教学方法概述</a:t>
            </a:r>
            <a:endParaRPr lang="zh-CN" altLang="en-US" sz="2000" kern="100" dirty="0">
              <a:solidFill>
                <a:srgbClr val="6D70C7"/>
              </a:solidFill>
              <a:latin typeface="楷体" panose="02010609060101010101" pitchFamily="49" charset="-122"/>
              <a:ea typeface="楷体" panose="02010609060101010101" pitchFamily="49" charset="-122"/>
            </a:endParaRPr>
          </a:p>
          <a:p>
            <a:pPr indent="457200" algn="just"/>
            <a:r>
              <a:rPr sz="2000" kern="100" dirty="0">
                <a:solidFill>
                  <a:srgbClr val="6D70C7"/>
                </a:solidFill>
                <a:latin typeface="楷体" panose="02010609060101010101" pitchFamily="49" charset="-122"/>
                <a:ea typeface="楷体" panose="02010609060101010101" pitchFamily="49" charset="-122"/>
              </a:rPr>
              <a:t>建构主义是认知结构学习理论在当代的发展，强调学习者的主动性和巨大潜能，认为学习是学习者基于原有经验而生成意义、建构理解的过程。</a:t>
            </a:r>
            <a:endParaRPr sz="2000" kern="100" dirty="0">
              <a:solidFill>
                <a:srgbClr val="6D70C7"/>
              </a:solidFill>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756785" y="3063875"/>
            <a:ext cx="5894705" cy="3670935"/>
          </a:xfrm>
          <a:prstGeom prst="rect">
            <a:avLst/>
          </a:prstGeom>
          <a:ln>
            <a:noFill/>
          </a:ln>
          <a:effectLst>
            <a:outerShdw blurRad="292100" dist="139700" dir="2700000" algn="tl" rotWithShape="0">
              <a:srgbClr val="333333">
                <a:alpha val="65000"/>
              </a:srgbClr>
            </a:outerShdw>
          </a:effectLst>
        </p:spPr>
      </p:pic>
      <p:sp>
        <p:nvSpPr>
          <p:cNvPr id="6" name="文本框 2"/>
          <p:cNvSpPr txBox="1"/>
          <p:nvPr/>
        </p:nvSpPr>
        <p:spPr>
          <a:xfrm>
            <a:off x="992187" y="655063"/>
            <a:ext cx="6858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第一节 </a:t>
            </a:r>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mn-ea"/>
              </a:rPr>
              <a:t>绘本阅读活动开展的理论基础</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1743710" y="3011170"/>
            <a:ext cx="2552700" cy="3724275"/>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42"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39787" y="1372394"/>
            <a:ext cx="10210801" cy="4615815"/>
          </a:xfrm>
          <a:prstGeom prst="rect">
            <a:avLst/>
          </a:prstGeom>
        </p:spPr>
        <p:txBody>
          <a:bodyPr wrap="square">
            <a:spAutoFit/>
          </a:bodyPr>
          <a:lstStyle/>
          <a:p>
            <a:r>
              <a:rPr lang="zh-CN" altLang="en-US" sz="2200" kern="100" dirty="0">
                <a:solidFill>
                  <a:srgbClr val="6D70C7"/>
                </a:solidFill>
                <a:latin typeface="微软雅黑" panose="020B0503020204020204" pitchFamily="34" charset="-122"/>
                <a:ea typeface="微软雅黑" panose="020B0503020204020204" pitchFamily="34" charset="-122"/>
              </a:rPr>
              <a:t>二、绘本阅读与建构主义教学方法</a:t>
            </a:r>
            <a:endParaRPr lang="zh-CN" altLang="en-US" sz="2200" kern="100" dirty="0">
              <a:solidFill>
                <a:srgbClr val="6D70C7"/>
              </a:solidFill>
              <a:latin typeface="微软雅黑" panose="020B0503020204020204" pitchFamily="34" charset="-122"/>
              <a:ea typeface="微软雅黑" panose="020B0503020204020204" pitchFamily="34" charset="-122"/>
            </a:endParaRPr>
          </a:p>
          <a:p>
            <a:endParaRPr lang="zh-CN" altLang="en-US" sz="2200" kern="100" dirty="0">
              <a:solidFill>
                <a:srgbClr val="6D70C7"/>
              </a:solidFill>
              <a:latin typeface="微软雅黑" panose="020B0503020204020204" pitchFamily="34" charset="-122"/>
              <a:ea typeface="微软雅黑" panose="020B0503020204020204" pitchFamily="34" charset="-122"/>
            </a:endParaRPr>
          </a:p>
          <a:p>
            <a:pPr algn="just"/>
            <a:r>
              <a:rPr lang="zh-CN" sz="2000" kern="100" dirty="0">
                <a:solidFill>
                  <a:srgbClr val="6D70C7"/>
                </a:solidFill>
                <a:latin typeface="楷体" panose="02010609060101010101" pitchFamily="49" charset="-122"/>
                <a:ea typeface="楷体" panose="02010609060101010101" pitchFamily="49" charset="-122"/>
              </a:rPr>
              <a:t>（二）</a:t>
            </a:r>
            <a:r>
              <a:rPr lang="zh-CN" altLang="en-US" sz="2000" kern="100" dirty="0">
                <a:solidFill>
                  <a:srgbClr val="6D70C7"/>
                </a:solidFill>
                <a:latin typeface="楷体" panose="02010609060101010101" pitchFamily="49" charset="-122"/>
                <a:ea typeface="楷体" panose="02010609060101010101" pitchFamily="49" charset="-122"/>
              </a:rPr>
              <a:t>建构式幼儿绘本阅读</a:t>
            </a:r>
            <a:endParaRPr lang="zh-CN" altLang="en-US" sz="2000" kern="100" dirty="0">
              <a:solidFill>
                <a:srgbClr val="6D70C7"/>
              </a:solidFill>
              <a:latin typeface="楷体" panose="02010609060101010101" pitchFamily="49" charset="-122"/>
              <a:ea typeface="楷体" panose="02010609060101010101" pitchFamily="49" charset="-122"/>
            </a:endParaRPr>
          </a:p>
          <a:p>
            <a:pPr indent="457200" algn="just"/>
            <a:endParaRPr sz="2000" kern="100" dirty="0">
              <a:solidFill>
                <a:srgbClr val="6D70C7"/>
              </a:solidFill>
              <a:latin typeface="楷体" panose="02010609060101010101" pitchFamily="49" charset="-122"/>
              <a:ea typeface="楷体" panose="02010609060101010101" pitchFamily="49" charset="-122"/>
            </a:endParaRPr>
          </a:p>
          <a:p>
            <a:pPr indent="457200" algn="just" eaLnBrk="1" latinLnBrk="0" hangingPunct="1">
              <a:lnSpc>
                <a:spcPts val="2800"/>
              </a:lnSpc>
            </a:pPr>
            <a:r>
              <a:rPr lang="en-US" sz="2000" b="1" kern="100" dirty="0">
                <a:solidFill>
                  <a:srgbClr val="6D70C7"/>
                </a:solidFill>
                <a:latin typeface="楷体" panose="02010609060101010101" pitchFamily="49" charset="-122"/>
                <a:ea typeface="楷体" panose="02010609060101010101" pitchFamily="49" charset="-122"/>
              </a:rPr>
              <a:t>1.支持——绘本阅读引领者（家长、教师）的角色</a:t>
            </a:r>
            <a:endParaRPr lang="en-US" sz="2000" b="1" kern="100" dirty="0">
              <a:solidFill>
                <a:srgbClr val="6D70C7"/>
              </a:solidFill>
              <a:latin typeface="楷体" panose="02010609060101010101" pitchFamily="49" charset="-122"/>
              <a:ea typeface="楷体" panose="02010609060101010101" pitchFamily="49" charset="-122"/>
            </a:endParaRPr>
          </a:p>
          <a:p>
            <a:pPr indent="457200" algn="just" eaLnBrk="1" latinLnBrk="0" hangingPunct="1">
              <a:lnSpc>
                <a:spcPts val="2800"/>
              </a:lnSpc>
            </a:pPr>
            <a:r>
              <a:rPr lang="en-US" sz="2000" kern="100" dirty="0">
                <a:solidFill>
                  <a:srgbClr val="6D70C7"/>
                </a:solidFill>
                <a:latin typeface="楷体" panose="02010609060101010101" pitchFamily="49" charset="-122"/>
                <a:ea typeface="楷体" panose="02010609060101010101" pitchFamily="49" charset="-122"/>
              </a:rPr>
              <a:t>一方面，家长、教师的适当引导有助于启发幼儿的思路， 拓展幼儿的想象空间；另一方面，幼儿作为知识的主动建构者，需要家长、教师帮助创设学习环境，满足学习过程中的个性需求。</a:t>
            </a:r>
            <a:endParaRPr lang="en-US" sz="2000" kern="100" dirty="0">
              <a:solidFill>
                <a:srgbClr val="6D70C7"/>
              </a:solidFill>
              <a:latin typeface="楷体" panose="02010609060101010101" pitchFamily="49" charset="-122"/>
              <a:ea typeface="楷体" panose="02010609060101010101" pitchFamily="49" charset="-122"/>
            </a:endParaRPr>
          </a:p>
          <a:p>
            <a:pPr indent="457200" algn="just" eaLnBrk="1" latinLnBrk="0" hangingPunct="1">
              <a:lnSpc>
                <a:spcPts val="2800"/>
              </a:lnSpc>
              <a:buClrTx/>
              <a:buSzTx/>
              <a:buFontTx/>
            </a:pPr>
            <a:r>
              <a:rPr lang="en-US" sz="2000" b="1" kern="100" dirty="0">
                <a:solidFill>
                  <a:srgbClr val="6D70C7"/>
                </a:solidFill>
                <a:latin typeface="楷体" panose="02010609060101010101" pitchFamily="49" charset="-122"/>
                <a:ea typeface="楷体" panose="02010609060101010101" pitchFamily="49" charset="-122"/>
              </a:rPr>
              <a:t>2.建构——绘本阅读的初心</a:t>
            </a:r>
            <a:endParaRPr lang="en-US" sz="2000" b="1" kern="100" dirty="0">
              <a:solidFill>
                <a:srgbClr val="6D70C7"/>
              </a:solidFill>
              <a:latin typeface="楷体" panose="02010609060101010101" pitchFamily="49" charset="-122"/>
              <a:ea typeface="楷体" panose="02010609060101010101" pitchFamily="49" charset="-122"/>
            </a:endParaRPr>
          </a:p>
          <a:p>
            <a:pPr indent="457200" algn="just" eaLnBrk="1" latinLnBrk="0" hangingPunct="1">
              <a:lnSpc>
                <a:spcPts val="2800"/>
              </a:lnSpc>
            </a:pPr>
            <a:r>
              <a:rPr lang="en-US" sz="2000" kern="100" dirty="0">
                <a:solidFill>
                  <a:srgbClr val="6D70C7"/>
                </a:solidFill>
                <a:latin typeface="楷体" panose="02010609060101010101" pitchFamily="49" charset="-122"/>
                <a:ea typeface="楷体" panose="02010609060101010101" pitchFamily="49" charset="-122"/>
              </a:rPr>
              <a:t>绘本阅读的过程就是幼儿原有的知识结构（旧图式）与绘本中的新知识相互作用，在幼儿头脑中建构新的知识结构（新图式），或者对原有的知识结构进行调整、补充、丰富和修正的过程，是帮助幼儿学会阅读、学会想象、学会创造，在已有的认知基础上，完成绘本阅读的意义建构的过程。</a:t>
            </a:r>
            <a:endParaRPr lang="en-US" sz="2000" kern="100" dirty="0">
              <a:solidFill>
                <a:srgbClr val="6D70C7"/>
              </a:solidFill>
              <a:latin typeface="楷体" panose="02010609060101010101" pitchFamily="49" charset="-122"/>
              <a:ea typeface="楷体" panose="02010609060101010101" pitchFamily="49" charset="-122"/>
            </a:endParaRPr>
          </a:p>
        </p:txBody>
      </p:sp>
      <p:sp>
        <p:nvSpPr>
          <p:cNvPr id="6" name="文本框 2"/>
          <p:cNvSpPr txBox="1"/>
          <p:nvPr/>
        </p:nvSpPr>
        <p:spPr>
          <a:xfrm>
            <a:off x="992187" y="655063"/>
            <a:ext cx="6858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第一节 </a:t>
            </a:r>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mn-ea"/>
              </a:rPr>
              <a:t>绘本阅读活动开展的理论基础</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39787" y="1372394"/>
            <a:ext cx="10210801" cy="4256405"/>
          </a:xfrm>
          <a:prstGeom prst="rect">
            <a:avLst/>
          </a:prstGeom>
        </p:spPr>
        <p:txBody>
          <a:bodyPr wrap="square">
            <a:spAutoFit/>
          </a:bodyPr>
          <a:lstStyle/>
          <a:p>
            <a:r>
              <a:rPr lang="zh-CN" altLang="en-US" sz="2200" kern="100" dirty="0">
                <a:solidFill>
                  <a:srgbClr val="6D70C7"/>
                </a:solidFill>
                <a:latin typeface="微软雅黑" panose="020B0503020204020204" pitchFamily="34" charset="-122"/>
                <a:ea typeface="微软雅黑" panose="020B0503020204020204" pitchFamily="34" charset="-122"/>
              </a:rPr>
              <a:t>二、绘本阅读与建构主义教学方法</a:t>
            </a:r>
            <a:endParaRPr lang="zh-CN" altLang="en-US" sz="2200" kern="100" dirty="0">
              <a:solidFill>
                <a:srgbClr val="6D70C7"/>
              </a:solidFill>
              <a:latin typeface="微软雅黑" panose="020B0503020204020204" pitchFamily="34" charset="-122"/>
              <a:ea typeface="微软雅黑" panose="020B0503020204020204" pitchFamily="34" charset="-122"/>
            </a:endParaRPr>
          </a:p>
          <a:p>
            <a:endParaRPr lang="zh-CN" altLang="en-US" sz="2200" kern="100" dirty="0">
              <a:solidFill>
                <a:srgbClr val="6D70C7"/>
              </a:solidFill>
              <a:latin typeface="微软雅黑" panose="020B0503020204020204" pitchFamily="34" charset="-122"/>
              <a:ea typeface="微软雅黑" panose="020B0503020204020204" pitchFamily="34" charset="-122"/>
            </a:endParaRPr>
          </a:p>
          <a:p>
            <a:pPr algn="just"/>
            <a:r>
              <a:rPr lang="zh-CN" sz="2000" kern="100" dirty="0">
                <a:solidFill>
                  <a:srgbClr val="6D70C7"/>
                </a:solidFill>
                <a:latin typeface="楷体" panose="02010609060101010101" pitchFamily="49" charset="-122"/>
                <a:ea typeface="楷体" panose="02010609060101010101" pitchFamily="49" charset="-122"/>
              </a:rPr>
              <a:t>（二）</a:t>
            </a:r>
            <a:r>
              <a:rPr lang="zh-CN" altLang="en-US" sz="2000" kern="100" dirty="0">
                <a:solidFill>
                  <a:srgbClr val="6D70C7"/>
                </a:solidFill>
                <a:latin typeface="楷体" panose="02010609060101010101" pitchFamily="49" charset="-122"/>
                <a:ea typeface="楷体" panose="02010609060101010101" pitchFamily="49" charset="-122"/>
              </a:rPr>
              <a:t>建构式幼儿绘本阅读</a:t>
            </a:r>
            <a:endParaRPr lang="zh-CN" altLang="en-US" sz="2000" kern="100" dirty="0">
              <a:solidFill>
                <a:srgbClr val="6D70C7"/>
              </a:solidFill>
              <a:latin typeface="楷体" panose="02010609060101010101" pitchFamily="49" charset="-122"/>
              <a:ea typeface="楷体" panose="02010609060101010101" pitchFamily="49" charset="-122"/>
            </a:endParaRPr>
          </a:p>
          <a:p>
            <a:pPr indent="457200" algn="just"/>
            <a:endParaRPr sz="2000" kern="100" dirty="0">
              <a:solidFill>
                <a:srgbClr val="6D70C7"/>
              </a:solidFill>
              <a:latin typeface="楷体" panose="02010609060101010101" pitchFamily="49" charset="-122"/>
              <a:ea typeface="楷体" panose="02010609060101010101" pitchFamily="49" charset="-122"/>
            </a:endParaRPr>
          </a:p>
          <a:p>
            <a:pPr indent="457200" algn="just" eaLnBrk="1" latinLnBrk="0" hangingPunct="1">
              <a:lnSpc>
                <a:spcPts val="2800"/>
              </a:lnSpc>
            </a:pPr>
            <a:r>
              <a:rPr lang="en-US" sz="2000" b="1" kern="100" dirty="0">
                <a:solidFill>
                  <a:srgbClr val="6D70C7"/>
                </a:solidFill>
                <a:latin typeface="楷体" panose="02010609060101010101" pitchFamily="49" charset="-122"/>
                <a:ea typeface="楷体" panose="02010609060101010101" pitchFamily="49" charset="-122"/>
              </a:rPr>
              <a:t>3.分享——绘本阅读的核心</a:t>
            </a:r>
            <a:endParaRPr lang="en-US" sz="2000" b="1" kern="100" dirty="0">
              <a:solidFill>
                <a:srgbClr val="6D70C7"/>
              </a:solidFill>
              <a:latin typeface="楷体" panose="02010609060101010101" pitchFamily="49" charset="-122"/>
              <a:ea typeface="楷体" panose="02010609060101010101" pitchFamily="49" charset="-122"/>
            </a:endParaRPr>
          </a:p>
          <a:p>
            <a:pPr indent="457200" algn="just" eaLnBrk="1" latinLnBrk="0" hangingPunct="1">
              <a:lnSpc>
                <a:spcPts val="2800"/>
              </a:lnSpc>
            </a:pPr>
            <a:r>
              <a:rPr lang="en-US" sz="2000" kern="100" dirty="0">
                <a:solidFill>
                  <a:srgbClr val="6D70C7"/>
                </a:solidFill>
                <a:latin typeface="楷体" panose="02010609060101010101" pitchFamily="49" charset="-122"/>
                <a:ea typeface="楷体" panose="02010609060101010101" pitchFamily="49" charset="-122"/>
              </a:rPr>
              <a:t>建构主义学习理论下的绘本阅读，强调学习者之间的协作互动，在互动中合作，在交流中分享，从而提升幼儿的协作、沟通能力，实现绘本与师幼之间、幼幼之间的交流互动。     </a:t>
            </a:r>
            <a:endParaRPr lang="en-US" sz="2000" kern="100" dirty="0">
              <a:solidFill>
                <a:srgbClr val="6D70C7"/>
              </a:solidFill>
              <a:latin typeface="楷体" panose="02010609060101010101" pitchFamily="49" charset="-122"/>
              <a:ea typeface="楷体" panose="02010609060101010101" pitchFamily="49" charset="-122"/>
            </a:endParaRPr>
          </a:p>
          <a:p>
            <a:pPr indent="457200" algn="just" eaLnBrk="1" latinLnBrk="0" hangingPunct="1">
              <a:lnSpc>
                <a:spcPts val="2800"/>
              </a:lnSpc>
              <a:buClrTx/>
              <a:buSzTx/>
              <a:buFontTx/>
            </a:pPr>
            <a:r>
              <a:rPr lang="en-US" sz="2000" b="1" kern="100" dirty="0">
                <a:solidFill>
                  <a:srgbClr val="6D70C7"/>
                </a:solidFill>
                <a:latin typeface="楷体" panose="02010609060101010101" pitchFamily="49" charset="-122"/>
                <a:ea typeface="楷体" panose="02010609060101010101" pitchFamily="49" charset="-122"/>
              </a:rPr>
              <a:t>4.成长——绘本阅读的追求</a:t>
            </a:r>
            <a:endParaRPr lang="en-US" sz="2000" b="1" kern="100" dirty="0">
              <a:solidFill>
                <a:srgbClr val="6D70C7"/>
              </a:solidFill>
              <a:latin typeface="楷体" panose="02010609060101010101" pitchFamily="49" charset="-122"/>
              <a:ea typeface="楷体" panose="02010609060101010101" pitchFamily="49" charset="-122"/>
            </a:endParaRPr>
          </a:p>
          <a:p>
            <a:pPr indent="457200" algn="just" eaLnBrk="1" latinLnBrk="0" hangingPunct="1">
              <a:lnSpc>
                <a:spcPts val="2800"/>
              </a:lnSpc>
            </a:pPr>
            <a:r>
              <a:rPr lang="en-US" sz="2000" kern="100" dirty="0">
                <a:solidFill>
                  <a:srgbClr val="6D70C7"/>
                </a:solidFill>
                <a:latin typeface="楷体" panose="02010609060101010101" pitchFamily="49" charset="-122"/>
                <a:ea typeface="楷体" panose="02010609060101010101" pitchFamily="49" charset="-122"/>
              </a:rPr>
              <a:t>第一，在表现形式上，绘本主要涉及语言和艺术两个领域，既有助于丰富幼儿的语言词汇，培养幼儿的表达能力及阅读习惯，又有助于提高幼儿的艺术感受力和鉴赏力。</a:t>
            </a:r>
            <a:endParaRPr lang="en-US" sz="2000" kern="100" dirty="0">
              <a:solidFill>
                <a:srgbClr val="6D70C7"/>
              </a:solidFill>
              <a:latin typeface="楷体" panose="02010609060101010101" pitchFamily="49" charset="-122"/>
              <a:ea typeface="楷体" panose="02010609060101010101" pitchFamily="49" charset="-122"/>
            </a:endParaRPr>
          </a:p>
          <a:p>
            <a:pPr indent="457200" algn="just" eaLnBrk="1" latinLnBrk="0" hangingPunct="1">
              <a:lnSpc>
                <a:spcPts val="2800"/>
              </a:lnSpc>
            </a:pPr>
            <a:r>
              <a:rPr lang="en-US" sz="2000" kern="100" dirty="0">
                <a:solidFill>
                  <a:srgbClr val="6D70C7"/>
                </a:solidFill>
                <a:latin typeface="楷体" panose="02010609060101010101" pitchFamily="49" charset="-122"/>
                <a:ea typeface="楷体" panose="02010609060101010101" pitchFamily="49" charset="-122"/>
              </a:rPr>
              <a:t>第二，在具体内容上，绘本与科学、健康、社会等领域紧密相连，是引导幼儿实现全面发展的有效载体。</a:t>
            </a:r>
            <a:endParaRPr lang="en-US" sz="2000" kern="100" dirty="0">
              <a:solidFill>
                <a:srgbClr val="6D70C7"/>
              </a:solidFill>
              <a:latin typeface="楷体" panose="02010609060101010101" pitchFamily="49" charset="-122"/>
              <a:ea typeface="楷体" panose="02010609060101010101" pitchFamily="49" charset="-122"/>
            </a:endParaRPr>
          </a:p>
        </p:txBody>
      </p:sp>
      <p:sp>
        <p:nvSpPr>
          <p:cNvPr id="6" name="文本框 2"/>
          <p:cNvSpPr txBox="1"/>
          <p:nvPr/>
        </p:nvSpPr>
        <p:spPr>
          <a:xfrm>
            <a:off x="992187" y="655063"/>
            <a:ext cx="6858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第一节 </a:t>
            </a:r>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sym typeface="+mn-ea"/>
              </a:rPr>
              <a:t>绘本阅读活动开展的理论基础</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8" name="矩形 7"/>
          <p:cNvSpPr/>
          <p:nvPr/>
        </p:nvSpPr>
        <p:spPr>
          <a:xfrm>
            <a:off x="991870" y="1905635"/>
            <a:ext cx="7179945" cy="4431030"/>
          </a:xfrm>
          <a:prstGeom prst="rect">
            <a:avLst/>
          </a:prstGeom>
        </p:spPr>
        <p:txBody>
          <a:bodyPr wrap="square">
            <a:spAutoFit/>
          </a:bodyPr>
          <a:lstStyle/>
          <a:p>
            <a:r>
              <a:rPr lang="zh-CN" altLang="en-US" sz="2200" kern="100" dirty="0">
                <a:solidFill>
                  <a:srgbClr val="6D70C7"/>
                </a:solidFill>
                <a:latin typeface="微软雅黑" panose="020B0503020204020204" pitchFamily="34" charset="-122"/>
                <a:ea typeface="微软雅黑" panose="020B0503020204020204" pitchFamily="34" charset="-122"/>
              </a:rPr>
              <a:t>三、绘本阅读与幼儿非智力因素建构</a:t>
            </a:r>
            <a:endParaRPr lang="zh-CN" altLang="en-US" sz="2200" kern="100" dirty="0">
              <a:solidFill>
                <a:srgbClr val="6D70C7"/>
              </a:solidFill>
              <a:latin typeface="微软雅黑" panose="020B0503020204020204" pitchFamily="34" charset="-122"/>
              <a:ea typeface="微软雅黑" panose="020B0503020204020204" pitchFamily="34" charset="-122"/>
            </a:endParaRPr>
          </a:p>
          <a:p>
            <a:pPr algn="just"/>
            <a:endParaRPr lang="en-US" altLang="zh-CN" sz="2000" kern="100" dirty="0">
              <a:solidFill>
                <a:srgbClr val="6D70C7"/>
              </a:solidFill>
              <a:latin typeface="楷体" panose="02010609060101010101" pitchFamily="49" charset="-122"/>
              <a:ea typeface="楷体" panose="02010609060101010101" pitchFamily="49" charset="-122"/>
            </a:endParaRPr>
          </a:p>
          <a:p>
            <a:pPr algn="just"/>
            <a:r>
              <a:rPr sz="2000" b="1" kern="100" dirty="0">
                <a:solidFill>
                  <a:srgbClr val="6D70C7"/>
                </a:solidFill>
                <a:latin typeface="楷体" panose="02010609060101010101" pitchFamily="49" charset="-122"/>
                <a:ea typeface="楷体" panose="02010609060101010101" pitchFamily="49" charset="-122"/>
              </a:rPr>
              <a:t>（一）非智力因素理论概述</a:t>
            </a:r>
            <a:endParaRPr sz="2000" b="1" kern="100" dirty="0">
              <a:solidFill>
                <a:srgbClr val="6D70C7"/>
              </a:solidFill>
              <a:latin typeface="楷体" panose="02010609060101010101" pitchFamily="49" charset="-122"/>
              <a:ea typeface="楷体" panose="02010609060101010101" pitchFamily="49" charset="-122"/>
            </a:endParaRPr>
          </a:p>
          <a:p>
            <a:pPr algn="just"/>
            <a:r>
              <a:rPr lang="zh-CN" altLang="en-US" sz="2000" kern="100" dirty="0">
                <a:solidFill>
                  <a:srgbClr val="6D70C7"/>
                </a:solidFill>
                <a:latin typeface="楷体" panose="02010609060101010101" pitchFamily="49" charset="-122"/>
                <a:ea typeface="楷体" panose="02010609060101010101" pitchFamily="49" charset="-122"/>
              </a:rPr>
              <a:t>    在学习心理研究中，非智力因素是相对于智力因素而言的，多指那些除智力因素（注意力、观察力、记忆力、想象力、思维力、创造力）以外的不直接参与认知过程，但对认知过程起直接制约作用的心理因素，包括情感、意志、兴趣、性格、需要、动机、理想、信念、世界观等方面。</a:t>
            </a:r>
            <a:endParaRPr lang="zh-CN" altLang="en-US" sz="2000" kern="100" dirty="0">
              <a:solidFill>
                <a:srgbClr val="6D70C7"/>
              </a:solidFill>
              <a:latin typeface="楷体" panose="02010609060101010101" pitchFamily="49" charset="-122"/>
              <a:ea typeface="楷体" panose="02010609060101010101" pitchFamily="49" charset="-122"/>
            </a:endParaRPr>
          </a:p>
          <a:p>
            <a:pPr algn="just"/>
            <a:r>
              <a:rPr lang="zh-CN" altLang="en-US" sz="2000" kern="100" dirty="0">
                <a:solidFill>
                  <a:srgbClr val="6D70C7"/>
                </a:solidFill>
                <a:latin typeface="楷体" panose="02010609060101010101" pitchFamily="49" charset="-122"/>
                <a:ea typeface="楷体" panose="02010609060101010101" pitchFamily="49" charset="-122"/>
              </a:rPr>
              <a:t>    在日常生活中，积极的非智力因素具体表现为：拥有兴趣与爱好，愉快的情绪，对事业的热情，对挫折的忍受力与意志力，活泼的性格，宽广的胸怀，自信心与好强心，远大理想、目标和抱负等。对学习者而言，非智力因素会参与到学习活动中去，影响学习者的个性心理，并起着动力、习惯和补偿作用。</a:t>
            </a:r>
            <a:endParaRPr lang="zh-CN" altLang="en-US" sz="2000" kern="100" dirty="0">
              <a:solidFill>
                <a:srgbClr val="6D70C7"/>
              </a:solidFill>
              <a:latin typeface="楷体" panose="02010609060101010101" pitchFamily="49" charset="-122"/>
              <a:ea typeface="楷体" panose="02010609060101010101" pitchFamily="49" charset="-122"/>
            </a:endParaRPr>
          </a:p>
          <a:p>
            <a:pPr indent="457200" algn="just"/>
            <a:endParaRPr lang="zh-CN" altLang="en-US" sz="2000" kern="100" dirty="0">
              <a:solidFill>
                <a:srgbClr val="6D70C7"/>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1"/>
          <a:srcRect l="10276" r="8343"/>
          <a:stretch>
            <a:fillRect/>
          </a:stretch>
        </p:blipFill>
        <p:spPr>
          <a:xfrm>
            <a:off x="8430895" y="2886710"/>
            <a:ext cx="3241675" cy="3158490"/>
          </a:xfrm>
          <a:prstGeom prst="rect">
            <a:avLst/>
          </a:prstGeom>
        </p:spPr>
      </p:pic>
      <p:sp>
        <p:nvSpPr>
          <p:cNvPr id="9" name="文本框 8"/>
          <p:cNvSpPr txBox="1">
            <a:spLocks/>
          </p:cNvSpPr>
          <p:nvPr/>
        </p:nvSpPr>
        <p:spPr>
          <a:xfrm rot="0">
            <a:off x="991870" y="655320"/>
            <a:ext cx="6858635" cy="488315"/>
          </a:xfrm>
          <a:prstGeom prst="rect"/>
          <a:noFill/>
        </p:spPr>
        <p:txBody>
          <a:bodyPr wrap="square" lIns="87630" tIns="43815" rIns="87630" bIns="43815" numCol="1" vert="horz" anchor="t">
            <a:spAutoFit/>
          </a:bodyPr>
          <a:lstStyle>
            <a:lvl1pPr marL="0" indent="0" algn="ctr" defTabSz="508000">
              <a:lnSpc>
                <a:spcPct val="100000"/>
              </a:lnSpc>
              <a:spcBef>
                <a:spcPts val="0"/>
              </a:spcBef>
              <a:spcAft>
                <a:spcPts val="0"/>
              </a:spcAft>
              <a:buFontTx/>
              <a:buNone/>
              <a:defRPr lang="en-GB" altLang="en-US" sz="2400" spc="300">
                <a:solidFill>
                  <a:schemeClr val="tx2"/>
                </a:solidFill>
                <a:latin typeface="思源黑体 CN Bold" charset="0"/>
                <a:ea typeface="思源黑体 CN Bold" charset="0"/>
              </a:defRPr>
            </a:lvl1pPr>
          </a:lstStyle>
          <a:p>
            <a:pPr marL="0" indent="0" algn="l" fontAlgn="base" defTabSz="508000">
              <a:lnSpc>
                <a:spcPct val="100000"/>
              </a:lnSpc>
              <a:spcBef>
                <a:spcPts val="0"/>
              </a:spcBef>
              <a:spcAft>
                <a:spcPts val="0"/>
              </a:spcAft>
              <a:buFontTx/>
              <a:buNone/>
            </a:pPr>
            <a:r>
              <a:rPr lang="zh-CN" altLang="en-US" sz="2600" b="1">
                <a:solidFill>
                  <a:schemeClr val="tx1"/>
                </a:solidFill>
                <a:effectLst>
                  <a:outerShdw sx="100000" sy="100000" blurRad="50800" dist="38100" dir="2700000" rotWithShape="0" algn="tl">
                    <a:srgbClr val="000000">
                      <a:alpha val="40000"/>
                    </a:srgbClr>
                  </a:outerShdw>
                </a:effectLst>
                <a:latin typeface="微软雅黑" charset="0"/>
                <a:ea typeface="微软雅黑" charset="0"/>
              </a:rPr>
              <a:t>第一节 </a:t>
            </a:r>
            <a:r>
              <a:rPr lang="zh-CN" altLang="en-US" sz="2600" b="1">
                <a:solidFill>
                  <a:schemeClr val="tx1"/>
                </a:solidFill>
                <a:effectLst>
                  <a:outerShdw sx="100000" sy="100000" blurRad="50800" dist="38100" dir="2700000" rotWithShape="0" algn="tl">
                    <a:srgbClr val="000000">
                      <a:alpha val="40000"/>
                    </a:srgbClr>
                  </a:outerShdw>
                </a:effectLst>
                <a:latin typeface="微软雅黑" charset="0"/>
                <a:ea typeface="微软雅黑" charset="0"/>
              </a:rPr>
              <a:t>绘本阅读活动开展的理论基础</a:t>
            </a:r>
            <a:endParaRPr lang="ko-KR" altLang="en-US" sz="2600" b="1">
              <a:solidFill>
                <a:schemeClr val="tx1"/>
              </a:solidFill>
              <a:latin typeface="微软雅黑" charset="0"/>
              <a:ea typeface="微软雅黑"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sp>
        <p:nvSpPr>
          <p:cNvPr id="8" name="矩形 7"/>
          <p:cNvSpPr/>
          <p:nvPr/>
        </p:nvSpPr>
        <p:spPr>
          <a:xfrm>
            <a:off x="991870" y="1905635"/>
            <a:ext cx="7179945" cy="4392295"/>
          </a:xfrm>
          <a:prstGeom prst="rect">
            <a:avLst/>
          </a:prstGeom>
        </p:spPr>
        <p:txBody>
          <a:bodyPr wrap="square">
            <a:spAutoFit/>
          </a:bodyPr>
          <a:lstStyle/>
          <a:p>
            <a:r>
              <a:rPr lang="zh-CN" altLang="en-US" sz="2200" kern="100" dirty="0">
                <a:solidFill>
                  <a:srgbClr val="6D70C7"/>
                </a:solidFill>
                <a:latin typeface="微软雅黑" panose="020B0503020204020204" pitchFamily="34" charset="-122"/>
                <a:ea typeface="微软雅黑" panose="020B0503020204020204" pitchFamily="34" charset="-122"/>
              </a:rPr>
              <a:t>三、绘本阅读与幼儿非智力因素建构</a:t>
            </a:r>
            <a:endParaRPr lang="zh-CN" altLang="en-US" sz="2200" kern="100" dirty="0">
              <a:solidFill>
                <a:srgbClr val="6D70C7"/>
              </a:solidFill>
              <a:latin typeface="微软雅黑" panose="020B0503020204020204" pitchFamily="34" charset="-122"/>
              <a:ea typeface="微软雅黑" panose="020B0503020204020204" pitchFamily="34" charset="-122"/>
            </a:endParaRPr>
          </a:p>
          <a:p>
            <a:pPr algn="just"/>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900"/>
              </a:lnSpc>
            </a:pPr>
            <a:r>
              <a:rPr sz="2000" kern="100" dirty="0">
                <a:solidFill>
                  <a:srgbClr val="6D70C7"/>
                </a:solidFill>
                <a:latin typeface="楷体" panose="02010609060101010101" pitchFamily="49" charset="-122"/>
                <a:ea typeface="楷体" panose="02010609060101010101" pitchFamily="49" charset="-122"/>
              </a:rPr>
              <a:t>（</a:t>
            </a:r>
            <a:r>
              <a:rPr lang="zh-CN" sz="2000" kern="100" dirty="0">
                <a:solidFill>
                  <a:srgbClr val="6D70C7"/>
                </a:solidFill>
                <a:latin typeface="楷体" panose="02010609060101010101" pitchFamily="49" charset="-122"/>
                <a:ea typeface="楷体" panose="02010609060101010101" pitchFamily="49" charset="-122"/>
              </a:rPr>
              <a:t>二</a:t>
            </a:r>
            <a:r>
              <a:rPr sz="2000" kern="100" dirty="0">
                <a:solidFill>
                  <a:srgbClr val="6D70C7"/>
                </a:solidFill>
                <a:latin typeface="楷体" panose="02010609060101010101" pitchFamily="49" charset="-122"/>
                <a:ea typeface="楷体" panose="02010609060101010101" pitchFamily="49" charset="-122"/>
              </a:rPr>
              <a:t>）绘本阅读多维度建构幼儿非智力因素</a:t>
            </a:r>
            <a:endParaRPr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900"/>
              </a:lnSpc>
            </a:pPr>
            <a:r>
              <a:rPr lang="zh-CN" altLang="en-US" sz="2000" kern="100" dirty="0">
                <a:solidFill>
                  <a:srgbClr val="6D70C7"/>
                </a:solidFill>
                <a:latin typeface="楷体" panose="02010609060101010101" pitchFamily="49" charset="-122"/>
                <a:ea typeface="楷体" panose="02010609060101010101" pitchFamily="49" charset="-122"/>
              </a:rPr>
              <a:t>    </a:t>
            </a:r>
            <a:r>
              <a:rPr lang="zh-CN" altLang="en-US" sz="2400" b="1" kern="100" dirty="0">
                <a:solidFill>
                  <a:srgbClr val="6D70C7"/>
                </a:solidFill>
                <a:latin typeface="楷体" panose="02010609060101010101" pitchFamily="49" charset="-122"/>
                <a:ea typeface="楷体" panose="02010609060101010101" pitchFamily="49" charset="-122"/>
              </a:rPr>
              <a:t>1．绘本阅读对幼儿情绪能力的建构</a:t>
            </a:r>
            <a:endParaRPr lang="zh-CN" altLang="en-US" sz="2400" b="1"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900"/>
              </a:lnSpc>
            </a:pPr>
            <a:r>
              <a:rPr lang="zh-CN" altLang="en-US" sz="2000" kern="100" dirty="0">
                <a:solidFill>
                  <a:srgbClr val="6D70C7"/>
                </a:solidFill>
                <a:latin typeface="楷体" panose="02010609060101010101" pitchFamily="49" charset="-122"/>
                <a:ea typeface="楷体" panose="02010609060101010101" pitchFamily="49" charset="-122"/>
              </a:rPr>
              <a:t>  （1）帮助幼儿建构正面情绪的绘本</a:t>
            </a:r>
            <a:endParaRPr lang="zh-CN" altLang="en-US"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900"/>
              </a:lnSpc>
            </a:pPr>
            <a:r>
              <a:rPr lang="zh-CN" altLang="en-US" sz="2000" kern="100" dirty="0">
                <a:solidFill>
                  <a:srgbClr val="6D70C7"/>
                </a:solidFill>
                <a:latin typeface="楷体" panose="02010609060101010101" pitchFamily="49" charset="-122"/>
                <a:ea typeface="楷体" panose="02010609060101010101" pitchFamily="49" charset="-122"/>
              </a:rPr>
              <a:t>  （2）帮助幼儿疏解负面情绪的绘本</a:t>
            </a:r>
            <a:endParaRPr lang="zh-CN" altLang="en-US"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900"/>
              </a:lnSpc>
              <a:buClrTx/>
              <a:buSzTx/>
              <a:buFontTx/>
            </a:pPr>
            <a:r>
              <a:rPr lang="zh-CN" altLang="en-US" sz="2000" kern="100" dirty="0">
                <a:solidFill>
                  <a:srgbClr val="6D70C7"/>
                </a:solidFill>
                <a:latin typeface="楷体" panose="02010609060101010101" pitchFamily="49" charset="-122"/>
                <a:ea typeface="楷体" panose="02010609060101010101" pitchFamily="49" charset="-122"/>
              </a:rPr>
              <a:t>  </a:t>
            </a:r>
            <a:r>
              <a:rPr lang="zh-CN" altLang="en-US" sz="2400" b="1" kern="100" dirty="0">
                <a:solidFill>
                  <a:srgbClr val="6D70C7"/>
                </a:solidFill>
                <a:latin typeface="楷体" panose="02010609060101010101" pitchFamily="49" charset="-122"/>
                <a:ea typeface="楷体" panose="02010609060101010101" pitchFamily="49" charset="-122"/>
              </a:rPr>
              <a:t>  2．绘本阅读对幼儿人格品质的建构</a:t>
            </a:r>
            <a:endParaRPr lang="zh-CN" altLang="en-US" sz="2400" b="1"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900"/>
              </a:lnSpc>
            </a:pPr>
            <a:r>
              <a:rPr lang="zh-CN" altLang="en-US" sz="2000" kern="100" dirty="0">
                <a:solidFill>
                  <a:srgbClr val="6D70C7"/>
                </a:solidFill>
                <a:latin typeface="楷体" panose="02010609060101010101" pitchFamily="49" charset="-122"/>
                <a:ea typeface="楷体" panose="02010609060101010101" pitchFamily="49" charset="-122"/>
              </a:rPr>
              <a:t>  （1）帮助幼儿了解积极人格品质的绘本</a:t>
            </a:r>
            <a:endParaRPr lang="zh-CN" altLang="en-US"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900"/>
              </a:lnSpc>
            </a:pPr>
            <a:r>
              <a:rPr lang="zh-CN" altLang="en-US" sz="2000" kern="100" dirty="0">
                <a:solidFill>
                  <a:srgbClr val="6D70C7"/>
                </a:solidFill>
                <a:latin typeface="楷体" panose="02010609060101010101" pitchFamily="49" charset="-122"/>
                <a:ea typeface="楷体" panose="02010609060101010101" pitchFamily="49" charset="-122"/>
              </a:rPr>
              <a:t>  （2）帮助幼儿学会悦纳自己的绘本</a:t>
            </a:r>
            <a:endParaRPr lang="zh-CN" altLang="en-US"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900"/>
              </a:lnSpc>
            </a:pPr>
            <a:r>
              <a:rPr lang="zh-CN" altLang="en-US" sz="2000" kern="100" dirty="0">
                <a:solidFill>
                  <a:srgbClr val="6D70C7"/>
                </a:solidFill>
                <a:latin typeface="楷体" panose="02010609060101010101" pitchFamily="49" charset="-122"/>
                <a:ea typeface="楷体" panose="02010609060101010101" pitchFamily="49" charset="-122"/>
              </a:rPr>
              <a:t>  （3）帮助幼儿开阔视野、促进个性发展的绘本</a:t>
            </a:r>
            <a:endParaRPr lang="zh-CN" altLang="en-US"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900"/>
              </a:lnSpc>
              <a:buClrTx/>
              <a:buSzTx/>
              <a:buFontTx/>
            </a:pPr>
            <a:r>
              <a:rPr lang="zh-CN" altLang="en-US" sz="2000" kern="100" dirty="0">
                <a:solidFill>
                  <a:srgbClr val="6D70C7"/>
                </a:solidFill>
                <a:latin typeface="楷体" panose="02010609060101010101" pitchFamily="49" charset="-122"/>
                <a:ea typeface="楷体" panose="02010609060101010101" pitchFamily="49" charset="-122"/>
              </a:rPr>
              <a:t>  </a:t>
            </a:r>
            <a:r>
              <a:rPr lang="zh-CN" altLang="en-US" sz="2400" b="1" kern="100" dirty="0">
                <a:solidFill>
                  <a:srgbClr val="6D70C7"/>
                </a:solidFill>
                <a:latin typeface="楷体" panose="02010609060101010101" pitchFamily="49" charset="-122"/>
                <a:ea typeface="楷体" panose="02010609060101010101" pitchFamily="49" charset="-122"/>
              </a:rPr>
              <a:t>  3．绘本阅读对幼儿道德品质的建构</a:t>
            </a:r>
            <a:endParaRPr lang="zh-CN" altLang="en-US" sz="2400" b="1" kern="100" dirty="0">
              <a:solidFill>
                <a:srgbClr val="6D70C7"/>
              </a:solidFill>
              <a:latin typeface="楷体" panose="02010609060101010101" pitchFamily="49" charset="-122"/>
              <a:ea typeface="楷体" panose="02010609060101010101" pitchFamily="49" charset="-122"/>
            </a:endParaRPr>
          </a:p>
          <a:p>
            <a:pPr indent="457200" algn="just"/>
            <a:endParaRPr lang="zh-CN" altLang="en-US" sz="2000" kern="100" dirty="0">
              <a:solidFill>
                <a:srgbClr val="6D70C7"/>
              </a:solidFill>
              <a:latin typeface="楷体" panose="02010609060101010101" pitchFamily="49" charset="-122"/>
              <a:ea typeface="楷体" panose="02010609060101010101" pitchFamily="49" charset="-122"/>
            </a:endParaRPr>
          </a:p>
        </p:txBody>
      </p:sp>
      <p:grpSp>
        <p:nvGrpSpPr>
          <p:cNvPr id="1073742997" name="组合 1073742996"/>
          <p:cNvGrpSpPr/>
          <p:nvPr/>
        </p:nvGrpSpPr>
        <p:grpSpPr>
          <a:xfrm>
            <a:off x="7557770" y="2245360"/>
            <a:ext cx="3008630" cy="3830955"/>
            <a:chOff x="7557770" y="2245360"/>
            <a:chExt cx="3008630" cy="3830955"/>
          </a:xfrm>
        </p:grpSpPr>
        <p:sp>
          <p:nvSpPr>
            <p:cNvPr id="1073742998" name="矩形 1073742997"/>
            <p:cNvSpPr/>
            <p:nvPr/>
          </p:nvSpPr>
          <p:spPr>
            <a:xfrm>
              <a:off x="7557770" y="2244090"/>
              <a:ext cx="3008630" cy="3830955"/>
            </a:xfrm>
            <a:prstGeom prst="rect">
              <a:avLst/>
            </a:prstGeom>
            <a:solidFill>
              <a:srgbClr val="231F20">
                <a:alpha val="50000"/>
              </a:srgbClr>
            </a:solidFill>
            <a:ln w="9525">
              <a:noFill/>
            </a:ln>
          </p:spPr>
          <p:txBody>
            <a:bodyPr/>
            <a:p>
              <a:endParaRPr lang="zh-CN" altLang="en-US"/>
            </a:p>
          </p:txBody>
        </p:sp>
        <p:pic>
          <p:nvPicPr>
            <p:cNvPr id="1073742999" name="图片 1073742998"/>
            <p:cNvPicPr>
              <a:picLocks noChangeAspect="1"/>
            </p:cNvPicPr>
            <p:nvPr/>
          </p:nvPicPr>
          <p:blipFill>
            <a:blip r:embed="rId1"/>
            <a:stretch>
              <a:fillRect/>
            </a:stretch>
          </p:blipFill>
          <p:spPr>
            <a:xfrm>
              <a:off x="7574280" y="2261870"/>
              <a:ext cx="2860040" cy="3679825"/>
            </a:xfrm>
            <a:prstGeom prst="rect">
              <a:avLst/>
            </a:prstGeom>
            <a:noFill/>
            <a:ln w="9525">
              <a:noFill/>
            </a:ln>
          </p:spPr>
        </p:pic>
      </p:grpSp>
      <p:sp>
        <p:nvSpPr>
          <p:cNvPr id="1073743000" name="文本框 1073742999"/>
          <p:cNvSpPr txBox="1">
            <a:spLocks/>
          </p:cNvSpPr>
          <p:nvPr/>
        </p:nvSpPr>
        <p:spPr>
          <a:xfrm rot="0">
            <a:off x="991870" y="655320"/>
            <a:ext cx="6858635" cy="488315"/>
          </a:xfrm>
          <a:prstGeom prst="rect"/>
          <a:noFill/>
        </p:spPr>
        <p:txBody>
          <a:bodyPr wrap="square" lIns="87630" tIns="43815" rIns="87630" bIns="43815" numCol="1" vert="horz" anchor="t">
            <a:spAutoFit/>
          </a:bodyPr>
          <a:lstStyle>
            <a:lvl1pPr marL="0" indent="0" algn="ctr" defTabSz="508000">
              <a:lnSpc>
                <a:spcPct val="100000"/>
              </a:lnSpc>
              <a:spcBef>
                <a:spcPts val="0"/>
              </a:spcBef>
              <a:spcAft>
                <a:spcPts val="0"/>
              </a:spcAft>
              <a:buFontTx/>
              <a:buNone/>
              <a:defRPr lang="en-GB" altLang="en-US" sz="2400" spc="300">
                <a:solidFill>
                  <a:schemeClr val="tx2"/>
                </a:solidFill>
                <a:latin typeface="思源黑体 CN Bold" charset="0"/>
                <a:ea typeface="思源黑体 CN Bold" charset="0"/>
              </a:defRPr>
            </a:lvl1pPr>
          </a:lstStyle>
          <a:p>
            <a:pPr marL="0" indent="0" algn="l" fontAlgn="base" defTabSz="508000">
              <a:lnSpc>
                <a:spcPct val="100000"/>
              </a:lnSpc>
              <a:spcBef>
                <a:spcPts val="0"/>
              </a:spcBef>
              <a:spcAft>
                <a:spcPts val="0"/>
              </a:spcAft>
              <a:buFontTx/>
              <a:buNone/>
            </a:pPr>
            <a:r>
              <a:rPr lang="zh-CN" altLang="en-US" sz="2600" b="1">
                <a:solidFill>
                  <a:schemeClr val="tx1"/>
                </a:solidFill>
                <a:effectLst>
                  <a:outerShdw sx="100000" sy="100000" blurRad="50800" dist="38100" dir="2700000" rotWithShape="0" algn="tl">
                    <a:srgbClr val="000000">
                      <a:alpha val="40000"/>
                    </a:srgbClr>
                  </a:outerShdw>
                </a:effectLst>
                <a:latin typeface="微软雅黑" charset="0"/>
                <a:ea typeface="微软雅黑" charset="0"/>
              </a:rPr>
              <a:t>第一节 </a:t>
            </a:r>
            <a:r>
              <a:rPr lang="zh-CN" altLang="en-US" sz="2600" b="1">
                <a:solidFill>
                  <a:schemeClr val="tx1"/>
                </a:solidFill>
                <a:effectLst>
                  <a:outerShdw sx="100000" sy="100000" blurRad="50800" dist="38100" dir="2700000" rotWithShape="0" algn="tl">
                    <a:srgbClr val="000000">
                      <a:alpha val="40000"/>
                    </a:srgbClr>
                  </a:outerShdw>
                </a:effectLst>
                <a:latin typeface="微软雅黑" charset="0"/>
                <a:ea typeface="微软雅黑" charset="0"/>
              </a:rPr>
              <a:t>绘本阅读活动开展的理论基础</a:t>
            </a:r>
            <a:endParaRPr lang="ko-KR" altLang="en-US" sz="2600" b="1">
              <a:solidFill>
                <a:schemeClr val="tx1"/>
              </a:solidFill>
              <a:latin typeface="微软雅黑" charset="0"/>
              <a:ea typeface="微软雅黑"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653742" y="6249194"/>
            <a:ext cx="2133600" cy="306705"/>
          </a:xfrm>
          <a:prstGeom prst="rect">
            <a:avLst/>
          </a:prstGeom>
          <a:noFill/>
          <a:effectLst/>
        </p:spPr>
        <p:txBody>
          <a:bodyPr wrap="square" rtlCol="0">
            <a:spAutoFit/>
          </a:bodyPr>
          <a:lstStyle/>
          <a:p>
            <a:pPr algn="r"/>
            <a:r>
              <a:rPr lang="zh-CN" altLang="en-US" sz="14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本节设计制作</a:t>
            </a:r>
            <a:r>
              <a:rPr lang="zh-CN" altLang="en-US" sz="1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：孙志文</a:t>
            </a:r>
            <a:endParaRPr lang="en-US" altLang="zh-CN" sz="1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4192587" y="3554088"/>
            <a:ext cx="3622955" cy="707886"/>
          </a:xfrm>
          <a:prstGeom prst="rect">
            <a:avLst/>
          </a:prstGeom>
          <a:noFill/>
        </p:spPr>
        <p:txBody>
          <a:bodyPr wrap="square" rtlCol="0">
            <a:spAutoFit/>
          </a:bodyPr>
          <a:lstStyle/>
          <a:p>
            <a:pPr algn="ctr"/>
            <a:r>
              <a:rPr lang="zh-CN" altLang="en-US" sz="4000" b="1" dirty="0">
                <a:solidFill>
                  <a:prstClr val="black">
                    <a:lumMod val="50000"/>
                    <a:lumOff val="50000"/>
                  </a:prstClr>
                </a:solidFill>
                <a:latin typeface="微软雅黑" panose="020B0503020204020204" pitchFamily="34" charset="-122"/>
                <a:ea typeface="微软雅黑" panose="020B0503020204020204" pitchFamily="34" charset="-122"/>
                <a:cs typeface="+mn-ea"/>
              </a:rPr>
              <a:t>谢 谢 观 看</a:t>
            </a:r>
            <a:endParaRPr lang="zh-CN" altLang="en-US" sz="4000" b="1" dirty="0">
              <a:solidFill>
                <a:prstClr val="black">
                  <a:lumMod val="50000"/>
                  <a:lumOff val="50000"/>
                </a:prstClr>
              </a:solidFill>
              <a:latin typeface="微软雅黑" panose="020B0503020204020204" pitchFamily="34" charset="-122"/>
              <a:ea typeface="微软雅黑" panose="020B0503020204020204" pitchFamily="34" charset="-122"/>
              <a:cs typeface="+mn-ea"/>
            </a:endParaRPr>
          </a:p>
        </p:txBody>
      </p:sp>
      <p:pic>
        <p:nvPicPr>
          <p:cNvPr id="4" name="图片 3"/>
          <p:cNvPicPr>
            <a:picLocks noChangeAspect="1"/>
          </p:cNvPicPr>
          <p:nvPr/>
        </p:nvPicPr>
        <p:blipFill>
          <a:blip r:embed="rId1"/>
          <a:stretch>
            <a:fillRect/>
          </a:stretch>
        </p:blipFill>
        <p:spPr>
          <a:xfrm>
            <a:off x="763587" y="2444520"/>
            <a:ext cx="11016427" cy="11095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97128" y="1283057"/>
            <a:ext cx="10461352" cy="4335474"/>
            <a:chOff x="1296651" y="1282759"/>
            <a:chExt cx="10458931" cy="4334471"/>
          </a:xfrm>
        </p:grpSpPr>
        <p:grpSp>
          <p:nvGrpSpPr>
            <p:cNvPr id="3" name="组合 2"/>
            <p:cNvGrpSpPr/>
            <p:nvPr/>
          </p:nvGrpSpPr>
          <p:grpSpPr>
            <a:xfrm>
              <a:off x="1296651" y="1282759"/>
              <a:ext cx="10458931" cy="4334471"/>
              <a:chOff x="578870" y="1338194"/>
              <a:chExt cx="10461654" cy="4335600"/>
            </a:xfrm>
          </p:grpSpPr>
          <p:sp>
            <p:nvSpPr>
              <p:cNvPr id="44" name="矩形 43"/>
              <p:cNvSpPr>
                <a:spLocks noChangeAspect="1"/>
              </p:cNvSpPr>
              <p:nvPr/>
            </p:nvSpPr>
            <p:spPr>
              <a:xfrm>
                <a:off x="1114670" y="2436671"/>
                <a:ext cx="3960000" cy="257232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black">
                      <a:lumMod val="50000"/>
                      <a:lumOff val="50000"/>
                    </a:prstClr>
                  </a:solidFill>
                  <a:latin typeface="字魂59号-创粗黑" panose="00000500000000000000"/>
                  <a:ea typeface="字魂59号-创粗黑" panose="00000500000000000000"/>
                </a:endParaRPr>
              </a:p>
            </p:txBody>
          </p:sp>
          <p:grpSp>
            <p:nvGrpSpPr>
              <p:cNvPr id="2" name="组合 1"/>
              <p:cNvGrpSpPr/>
              <p:nvPr/>
            </p:nvGrpSpPr>
            <p:grpSpPr>
              <a:xfrm flipH="1">
                <a:off x="578870" y="1338194"/>
                <a:ext cx="10461654" cy="4335600"/>
                <a:chOff x="1649630" y="1338194"/>
                <a:chExt cx="10461654" cy="4335600"/>
              </a:xfrm>
            </p:grpSpPr>
            <p:sp>
              <p:nvSpPr>
                <p:cNvPr id="16" name="1"/>
                <p:cNvSpPr>
                  <a:spLocks noChangeArrowheads="1"/>
                </p:cNvSpPr>
                <p:nvPr>
                  <p:custDataLst>
                    <p:tags r:id="rId1"/>
                  </p:custDataLst>
                </p:nvPr>
              </p:nvSpPr>
              <p:spPr bwMode="auto">
                <a:xfrm>
                  <a:off x="2710141" y="1408359"/>
                  <a:ext cx="2472192" cy="76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6"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914400">
                    <a:lnSpc>
                      <a:spcPct val="120000"/>
                    </a:lnSpc>
                    <a:spcBef>
                      <a:spcPct val="0"/>
                    </a:spcBef>
                    <a:buNone/>
                  </a:pPr>
                  <a:r>
                    <a:rPr lang="zh-CN" altLang="en-US" sz="2400" b="1" dirty="0">
                      <a:solidFill>
                        <a:schemeClr val="accent6">
                          <a:lumMod val="50000"/>
                        </a:schemeClr>
                      </a:solidFill>
                      <a:latin typeface="楷体" panose="02010609060101010101" pitchFamily="49" charset="-122"/>
                      <a:ea typeface="楷体" panose="02010609060101010101" pitchFamily="49" charset="-122"/>
                    </a:rPr>
                    <a:t>幼儿绘本概述</a:t>
                  </a:r>
                  <a:endParaRPr lang="zh-CN" altLang="en-US" sz="2400" b="1" dirty="0">
                    <a:solidFill>
                      <a:schemeClr val="accent6">
                        <a:lumMod val="50000"/>
                      </a:schemeClr>
                    </a:solidFill>
                    <a:latin typeface="楷体" panose="02010609060101010101" pitchFamily="49" charset="-122"/>
                    <a:ea typeface="楷体" panose="02010609060101010101" pitchFamily="49" charset="-122"/>
                  </a:endParaRPr>
                </a:p>
              </p:txBody>
            </p:sp>
            <p:sp>
              <p:nvSpPr>
                <p:cNvPr id="17" name="2"/>
                <p:cNvSpPr>
                  <a:spLocks noChangeArrowheads="1"/>
                </p:cNvSpPr>
                <p:nvPr>
                  <p:custDataLst>
                    <p:tags r:id="rId2"/>
                  </p:custDataLst>
                </p:nvPr>
              </p:nvSpPr>
              <p:spPr bwMode="auto">
                <a:xfrm>
                  <a:off x="1829786" y="2278082"/>
                  <a:ext cx="3700109" cy="76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6"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l" defTabSz="914400">
                    <a:lnSpc>
                      <a:spcPct val="120000"/>
                    </a:lnSpc>
                    <a:buClrTx/>
                    <a:buSzTx/>
                    <a:buNone/>
                  </a:pPr>
                  <a:r>
                    <a:rPr lang="zh-CN" altLang="en-US" sz="2400" b="1" dirty="0">
                      <a:solidFill>
                        <a:srgbClr val="F4B300"/>
                      </a:solidFill>
                      <a:effectLst>
                        <a:innerShdw blurRad="63500" dist="50800" dir="13500000">
                          <a:prstClr val="black">
                            <a:alpha val="50000"/>
                          </a:prstClr>
                        </a:innerShdw>
                      </a:effectLst>
                      <a:latin typeface="楷体" panose="02010609060101010101" pitchFamily="49" charset="-122"/>
                      <a:ea typeface="楷体" panose="02010609060101010101" pitchFamily="49" charset="-122"/>
                    </a:rPr>
                    <a:t>绘本阅读与幼儿多元发展</a:t>
                  </a:r>
                  <a:endParaRPr lang="zh-CN" altLang="en-US" sz="2400" b="1" dirty="0">
                    <a:solidFill>
                      <a:srgbClr val="F4B300"/>
                    </a:solidFill>
                    <a:effectLst>
                      <a:innerShdw blurRad="63500" dist="50800" dir="13500000">
                        <a:prstClr val="black">
                          <a:alpha val="50000"/>
                        </a:prstClr>
                      </a:innerShdw>
                    </a:effectLst>
                    <a:latin typeface="楷体" panose="02010609060101010101" pitchFamily="49" charset="-122"/>
                    <a:ea typeface="楷体" panose="02010609060101010101" pitchFamily="49" charset="-122"/>
                  </a:endParaRPr>
                </a:p>
              </p:txBody>
            </p:sp>
            <p:sp>
              <p:nvSpPr>
                <p:cNvPr id="18" name="3"/>
                <p:cNvSpPr>
                  <a:spLocks noChangeArrowheads="1"/>
                </p:cNvSpPr>
                <p:nvPr>
                  <p:custDataLst>
                    <p:tags r:id="rId3"/>
                  </p:custDataLst>
                </p:nvPr>
              </p:nvSpPr>
              <p:spPr bwMode="auto">
                <a:xfrm>
                  <a:off x="1649630" y="3166609"/>
                  <a:ext cx="4333336" cy="76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6"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914400">
                    <a:lnSpc>
                      <a:spcPct val="100000"/>
                    </a:lnSpc>
                    <a:spcBef>
                      <a:spcPct val="0"/>
                    </a:spcBef>
                    <a:buNone/>
                  </a:pPr>
                  <a:r>
                    <a:rPr lang="zh-CN" altLang="en-US" sz="2400" b="1" dirty="0">
                      <a:solidFill>
                        <a:schemeClr val="accent6">
                          <a:lumMod val="50000"/>
                        </a:schemeClr>
                      </a:solidFill>
                      <a:latin typeface="楷体" panose="02010609060101010101" pitchFamily="49" charset="-122"/>
                      <a:ea typeface="楷体" panose="02010609060101010101" pitchFamily="49" charset="-122"/>
                    </a:rPr>
                    <a:t>幼儿绘本创意设计与制作</a:t>
                  </a:r>
                  <a:endParaRPr lang="zh-CN" altLang="en-US" sz="2400" b="1" dirty="0">
                    <a:solidFill>
                      <a:schemeClr val="accent6">
                        <a:lumMod val="50000"/>
                      </a:schemeClr>
                    </a:solidFill>
                    <a:latin typeface="楷体" panose="02010609060101010101" pitchFamily="49" charset="-122"/>
                    <a:ea typeface="楷体" panose="02010609060101010101" pitchFamily="49" charset="-122"/>
                  </a:endParaRPr>
                </a:p>
              </p:txBody>
            </p:sp>
            <p:sp>
              <p:nvSpPr>
                <p:cNvPr id="19" name="4"/>
                <p:cNvSpPr>
                  <a:spLocks noChangeArrowheads="1"/>
                </p:cNvSpPr>
                <p:nvPr>
                  <p:custDataLst>
                    <p:tags r:id="rId4"/>
                  </p:custDataLst>
                </p:nvPr>
              </p:nvSpPr>
              <p:spPr bwMode="auto">
                <a:xfrm>
                  <a:off x="2550411" y="4015370"/>
                  <a:ext cx="3856243" cy="76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6"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914400">
                    <a:lnSpc>
                      <a:spcPct val="100000"/>
                    </a:lnSpc>
                    <a:spcBef>
                      <a:spcPct val="0"/>
                    </a:spcBef>
                    <a:buNone/>
                  </a:pPr>
                  <a:r>
                    <a:rPr lang="zh-CN" altLang="en-US" sz="2400" b="1" dirty="0">
                      <a:solidFill>
                        <a:schemeClr val="accent6">
                          <a:lumMod val="50000"/>
                        </a:schemeClr>
                      </a:solidFill>
                      <a:latin typeface="楷体" panose="02010609060101010101" pitchFamily="49" charset="-122"/>
                      <a:ea typeface="楷体" panose="02010609060101010101" pitchFamily="49" charset="-122"/>
                    </a:rPr>
                    <a:t>幼儿绘本开发与实例</a:t>
                  </a:r>
                  <a:endParaRPr lang="zh-CN" altLang="en-US" sz="2400" b="1" dirty="0">
                    <a:solidFill>
                      <a:schemeClr val="accent6">
                        <a:lumMod val="50000"/>
                      </a:schemeClr>
                    </a:solidFill>
                    <a:latin typeface="楷体" panose="02010609060101010101" pitchFamily="49" charset="-122"/>
                    <a:ea typeface="楷体" panose="02010609060101010101" pitchFamily="49" charset="-122"/>
                  </a:endParaRPr>
                </a:p>
              </p:txBody>
            </p:sp>
            <p:sp>
              <p:nvSpPr>
                <p:cNvPr id="20" name="1"/>
                <p:cNvSpPr>
                  <a:spLocks noChangeAspect="1"/>
                </p:cNvSpPr>
                <p:nvPr>
                  <p:custDataLst>
                    <p:tags r:id="rId5"/>
                  </p:custDataLst>
                </p:nvPr>
              </p:nvSpPr>
              <p:spPr>
                <a:xfrm flipH="1">
                  <a:off x="5334947" y="1463788"/>
                  <a:ext cx="648019" cy="648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5" tIns="45728" rIns="91455" bIns="45728" rtlCol="0" anchor="ctr">
                  <a:noAutofit/>
                </a:bodyPr>
                <a:lstStyle/>
                <a:p>
                  <a:pPr algn="ctr" defTabSz="914400"/>
                  <a:r>
                    <a:rPr lang="en-US" altLang="zh-CN"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1</a:t>
                  </a:r>
                  <a:endParaRPr lang="zh-CN" altLang="en-US"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1" name="2"/>
                <p:cNvSpPr>
                  <a:spLocks noChangeAspect="1"/>
                </p:cNvSpPr>
                <p:nvPr>
                  <p:custDataLst>
                    <p:tags r:id="rId6"/>
                  </p:custDataLst>
                </p:nvPr>
              </p:nvSpPr>
              <p:spPr>
                <a:xfrm flipH="1">
                  <a:off x="5658957" y="2342949"/>
                  <a:ext cx="648019" cy="648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5" tIns="45728" rIns="91455" bIns="45728" rtlCol="0" anchor="ctr">
                  <a:noAutofit/>
                </a:bodyPr>
                <a:lstStyle/>
                <a:p>
                  <a:pPr algn="ctr" defTabSz="914400"/>
                  <a:r>
                    <a:rPr lang="en-US" altLang="zh-CN"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2</a:t>
                  </a:r>
                  <a:endParaRPr lang="zh-CN" altLang="en-US"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3" name="3"/>
                <p:cNvSpPr>
                  <a:spLocks noChangeAspect="1"/>
                </p:cNvSpPr>
                <p:nvPr>
                  <p:custDataLst>
                    <p:tags r:id="rId7"/>
                  </p:custDataLst>
                </p:nvPr>
              </p:nvSpPr>
              <p:spPr>
                <a:xfrm flipH="1">
                  <a:off x="6112026" y="3226482"/>
                  <a:ext cx="648019" cy="648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5" tIns="45728" rIns="91455" bIns="45728" rtlCol="0" anchor="ctr">
                  <a:noAutofit/>
                </a:bodyPr>
                <a:lstStyle/>
                <a:p>
                  <a:pPr algn="ctr" defTabSz="914400"/>
                  <a:r>
                    <a:rPr lang="en-US" altLang="zh-CN"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3</a:t>
                  </a:r>
                  <a:endParaRPr lang="zh-CN" altLang="en-US"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33" name="4"/>
                <p:cNvSpPr>
                  <a:spLocks noChangeAspect="1"/>
                </p:cNvSpPr>
                <p:nvPr>
                  <p:custDataLst>
                    <p:tags r:id="rId8"/>
                  </p:custDataLst>
                </p:nvPr>
              </p:nvSpPr>
              <p:spPr>
                <a:xfrm flipH="1">
                  <a:off x="6518650" y="4083280"/>
                  <a:ext cx="648019" cy="648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5" tIns="45728" rIns="91455" bIns="45728" rtlCol="0" anchor="ctr">
                  <a:noAutofit/>
                </a:bodyPr>
                <a:lstStyle/>
                <a:p>
                  <a:pPr algn="ctr" defTabSz="914400"/>
                  <a:r>
                    <a:rPr lang="en-US" altLang="zh-CN"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4</a:t>
                  </a:r>
                  <a:endParaRPr lang="zh-CN" altLang="en-US"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39" name="组合 38"/>
                <p:cNvGrpSpPr/>
                <p:nvPr/>
              </p:nvGrpSpPr>
              <p:grpSpPr>
                <a:xfrm>
                  <a:off x="7849472" y="1338194"/>
                  <a:ext cx="4261812" cy="4335600"/>
                  <a:chOff x="7849472" y="1338194"/>
                  <a:chExt cx="4261812" cy="4335600"/>
                </a:xfrm>
              </p:grpSpPr>
              <p:grpSp>
                <p:nvGrpSpPr>
                  <p:cNvPr id="40" name="组合 39"/>
                  <p:cNvGrpSpPr/>
                  <p:nvPr/>
                </p:nvGrpSpPr>
                <p:grpSpPr>
                  <a:xfrm>
                    <a:off x="7849472" y="1338194"/>
                    <a:ext cx="4261812" cy="3496391"/>
                    <a:chOff x="7849472" y="1338194"/>
                    <a:chExt cx="4261812" cy="3496391"/>
                  </a:xfrm>
                </p:grpSpPr>
                <p:pic>
                  <p:nvPicPr>
                    <p:cNvPr id="42" name="图片 41"/>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a:xfrm flipH="1">
                      <a:off x="7849472" y="2113394"/>
                      <a:ext cx="4078823" cy="2721191"/>
                    </a:xfrm>
                    <a:prstGeom prst="rect">
                      <a:avLst/>
                    </a:prstGeom>
                    <a:noFill/>
                    <a:ln>
                      <a:noFill/>
                    </a:ln>
                  </p:spPr>
                </p:pic>
                <p:sp>
                  <p:nvSpPr>
                    <p:cNvPr id="43" name="文本框 13"/>
                    <p:cNvSpPr txBox="1"/>
                    <p:nvPr/>
                  </p:nvSpPr>
                  <p:spPr>
                    <a:xfrm>
                      <a:off x="9231284" y="1338194"/>
                      <a:ext cx="2880000" cy="720000"/>
                    </a:xfrm>
                    <a:prstGeom prst="rect">
                      <a:avLst/>
                    </a:prstGeom>
                    <a:noFill/>
                  </p:spPr>
                  <p:txBody>
                    <a:bodyPr wrap="square" lIns="91447" tIns="45724" rIns="91447" bIns="45724" rtlCol="0" anchor="t" anchorCtr="0">
                      <a:noAutofit/>
                    </a:bodyPr>
                    <a:lstStyle/>
                    <a:p>
                      <a:pPr defTabSz="914400"/>
                      <a:r>
                        <a:rPr lang="zh-CN" altLang="en-US" sz="3600" b="1" spc="600" dirty="0">
                          <a:solidFill>
                            <a:prstClr val="black">
                              <a:lumMod val="50000"/>
                              <a:lumOff val="50000"/>
                            </a:prstClr>
                          </a:solidFill>
                          <a:latin typeface="微软雅黑" panose="020B0503020204020204" pitchFamily="34" charset="-122"/>
                          <a:ea typeface="微软雅黑" panose="020B0503020204020204" pitchFamily="34" charset="-122"/>
                        </a:rPr>
                        <a:t>目录</a:t>
                      </a:r>
                      <a:endParaRPr lang="zh-CN" altLang="en-US" sz="3600" b="1" spc="6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41" name="文本框 13"/>
                  <p:cNvSpPr txBox="1"/>
                  <p:nvPr/>
                </p:nvSpPr>
                <p:spPr>
                  <a:xfrm>
                    <a:off x="9019237" y="4953794"/>
                    <a:ext cx="3092047" cy="720000"/>
                  </a:xfrm>
                  <a:prstGeom prst="rect">
                    <a:avLst/>
                  </a:prstGeom>
                  <a:noFill/>
                </p:spPr>
                <p:txBody>
                  <a:bodyPr wrap="square" lIns="91447" tIns="45724" rIns="91447" bIns="45724" rtlCol="0" anchor="t" anchorCtr="0">
                    <a:noAutofit/>
                  </a:bodyPr>
                  <a:lstStyle/>
                  <a:p>
                    <a:pPr defTabSz="914400"/>
                    <a:r>
                      <a:rPr lang="en-US" altLang="zh-CN" sz="3600" b="1" spc="300" dirty="0">
                        <a:solidFill>
                          <a:prstClr val="black">
                            <a:lumMod val="50000"/>
                            <a:lumOff val="50000"/>
                          </a:prstClr>
                        </a:solidFill>
                        <a:latin typeface="微软雅黑" panose="020B0503020204020204" pitchFamily="34" charset="-122"/>
                        <a:ea typeface="微软雅黑" panose="020B0503020204020204" pitchFamily="34" charset="-122"/>
                      </a:rPr>
                      <a:t>CONTENTS</a:t>
                    </a:r>
                    <a:endParaRPr lang="zh-CN" altLang="en-US" sz="3600" b="1" spc="3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grpSp>
        <p:sp>
          <p:nvSpPr>
            <p:cNvPr id="22" name="4"/>
            <p:cNvSpPr>
              <a:spLocks noChangeArrowheads="1"/>
            </p:cNvSpPr>
            <p:nvPr>
              <p:custDataLst>
                <p:tags r:id="rId10"/>
              </p:custDataLst>
            </p:nvPr>
          </p:nvSpPr>
          <p:spPr bwMode="auto">
            <a:xfrm flipH="1">
              <a:off x="6580108" y="4840963"/>
              <a:ext cx="2448002" cy="767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6"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914400">
                <a:lnSpc>
                  <a:spcPct val="100000"/>
                </a:lnSpc>
                <a:spcBef>
                  <a:spcPct val="0"/>
                </a:spcBef>
                <a:buNone/>
              </a:pPr>
              <a:r>
                <a:rPr lang="zh-CN" altLang="en-US" sz="2400" b="1" dirty="0">
                  <a:solidFill>
                    <a:schemeClr val="accent6">
                      <a:lumMod val="50000"/>
                    </a:schemeClr>
                  </a:solidFill>
                  <a:latin typeface="楷体" panose="02010609060101010101" pitchFamily="49" charset="-122"/>
                  <a:ea typeface="楷体" panose="02010609060101010101" pitchFamily="49" charset="-122"/>
                </a:rPr>
                <a:t>幼儿绘本应用</a:t>
              </a:r>
              <a:endParaRPr lang="zh-CN" altLang="en-US" sz="2400" b="1" dirty="0">
                <a:solidFill>
                  <a:schemeClr val="accent6">
                    <a:lumMod val="50000"/>
                  </a:schemeClr>
                </a:solidFill>
                <a:latin typeface="楷体" panose="02010609060101010101" pitchFamily="49" charset="-122"/>
                <a:ea typeface="楷体" panose="02010609060101010101" pitchFamily="49" charset="-122"/>
              </a:endParaRPr>
            </a:p>
          </p:txBody>
        </p:sp>
        <p:sp>
          <p:nvSpPr>
            <p:cNvPr id="24" name="4"/>
            <p:cNvSpPr>
              <a:spLocks noChangeAspect="1"/>
            </p:cNvSpPr>
            <p:nvPr>
              <p:custDataLst>
                <p:tags r:id="rId11"/>
              </p:custDataLst>
            </p:nvPr>
          </p:nvSpPr>
          <p:spPr>
            <a:xfrm>
              <a:off x="5832065" y="4896876"/>
              <a:ext cx="647850" cy="64783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5" tIns="45728" rIns="91455" bIns="45728" rtlCol="0" anchor="ctr">
              <a:noAutofit/>
            </a:bodyPr>
            <a:lstStyle/>
            <a:p>
              <a:pPr algn="ctr" defTabSz="914400"/>
              <a:r>
                <a:rPr lang="en-US" altLang="zh-CN"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5</a:t>
              </a:r>
              <a:endParaRPr lang="zh-CN" altLang="en-US"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a:grpSpLocks noChangeAspect="1"/>
          </p:cNvGrpSpPr>
          <p:nvPr/>
        </p:nvGrpSpPr>
        <p:grpSpPr>
          <a:xfrm flipH="1">
            <a:off x="370145" y="1908175"/>
            <a:ext cx="5046526" cy="4243070"/>
            <a:chOff x="1439547" y="1737185"/>
            <a:chExt cx="4201571" cy="3188677"/>
          </a:xfrm>
        </p:grpSpPr>
        <p:grpSp>
          <p:nvGrpSpPr>
            <p:cNvPr id="16" name="组合 15"/>
            <p:cNvGrpSpPr/>
            <p:nvPr/>
          </p:nvGrpSpPr>
          <p:grpSpPr>
            <a:xfrm>
              <a:off x="3790737" y="1737185"/>
              <a:ext cx="1850381" cy="3188677"/>
              <a:chOff x="6100641" y="1586826"/>
              <a:chExt cx="1850381" cy="3188677"/>
            </a:xfrm>
          </p:grpSpPr>
          <p:sp>
            <p:nvSpPr>
              <p:cNvPr id="18" name="TextBox 17"/>
              <p:cNvSpPr txBox="1"/>
              <p:nvPr/>
            </p:nvSpPr>
            <p:spPr>
              <a:xfrm>
                <a:off x="6388772" y="1586826"/>
                <a:ext cx="1562250" cy="3188677"/>
              </a:xfrm>
              <a:prstGeom prst="rect">
                <a:avLst/>
              </a:prstGeom>
              <a:solidFill>
                <a:schemeClr val="accent6"/>
              </a:solidFill>
              <a:ln>
                <a:noFill/>
              </a:ln>
            </p:spPr>
            <p:txBody>
              <a:bodyPr vert="eaVert" wrap="square" rIns="89998" rtlCol="0" anchor="ctr">
                <a:noAutofit/>
              </a:bodyPr>
              <a:lstStyle/>
              <a:p>
                <a:pPr algn="ctr" defTabSz="914400"/>
                <a:r>
                  <a:rPr lang="zh-CN" altLang="en-US" sz="4400" b="1" spc="600" dirty="0">
                    <a:ln w="28575">
                      <a:noFill/>
                    </a:ln>
                    <a:solidFill>
                      <a:prstClr val="white"/>
                    </a:solidFill>
                    <a:latin typeface="微软雅黑" panose="020B0503020204020204" pitchFamily="34" charset="-122"/>
                    <a:ea typeface="微软雅黑" panose="020B0503020204020204" pitchFamily="34" charset="-122"/>
                  </a:rPr>
                  <a:t>第二章</a:t>
                </a:r>
                <a:endParaRPr lang="en-US" altLang="zh-CN" sz="4400" b="1" spc="600" dirty="0">
                  <a:ln w="28575">
                    <a:noFill/>
                  </a:ln>
                  <a:solidFill>
                    <a:prstClr val="white"/>
                  </a:solidFill>
                  <a:latin typeface="微软雅黑" panose="020B0503020204020204" pitchFamily="34" charset="-122"/>
                  <a:ea typeface="微软雅黑" panose="020B0503020204020204" pitchFamily="34" charset="-122"/>
                </a:endParaRPr>
              </a:p>
              <a:p>
                <a:pPr algn="ctr" defTabSz="914400"/>
                <a:r>
                  <a:rPr lang="zh-CN" altLang="en-US" sz="3600" b="1" spc="600" dirty="0">
                    <a:ln w="28575">
                      <a:noFill/>
                    </a:ln>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绘本阅读与幼儿多元发展</a:t>
                </a:r>
                <a:endParaRPr lang="zh-CN" altLang="en-US" sz="3600" b="1" spc="600" dirty="0">
                  <a:ln w="28575">
                    <a:noFill/>
                  </a:ln>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矩形 18"/>
              <p:cNvSpPr/>
              <p:nvPr/>
            </p:nvSpPr>
            <p:spPr>
              <a:xfrm>
                <a:off x="6100641" y="2676525"/>
                <a:ext cx="288000" cy="190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1998" tIns="107997" rIns="71998" rtlCol="0" anchor="b" anchorCtr="0"/>
              <a:lstStyle/>
              <a:p>
                <a:pPr algn="r" defTabSz="914400"/>
                <a:r>
                  <a:rPr lang="zh-CN" altLang="en-US" sz="1600" spc="600" dirty="0">
                    <a:solidFill>
                      <a:prstClr val="black">
                        <a:lumMod val="50000"/>
                        <a:lumOff val="50000"/>
                      </a:prstClr>
                    </a:solidFill>
                    <a:latin typeface="微软雅黑" panose="020B0503020204020204" pitchFamily="34" charset="-122"/>
                    <a:ea typeface="微软雅黑" panose="020B0503020204020204" pitchFamily="34" charset="-122"/>
                  </a:rPr>
                  <a:t>章前导读</a:t>
                </a:r>
                <a:endParaRPr lang="zh-CN" altLang="en-US" sz="1600" spc="6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17" name="矩形 1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439547" y="2791526"/>
              <a:ext cx="2177105" cy="1888145"/>
            </a:xfrm>
            <a:prstGeom prst="rect">
              <a:avLst/>
            </a:prstGeom>
          </p:spPr>
          <p:txBody>
            <a:bodyPr vert="eaVert" wrap="square" lIns="91438" tIns="45719" rIns="91438" bIns="45719">
              <a:spAutoFit/>
            </a:bodyPr>
            <a:lstStyle/>
            <a:p>
              <a:pPr algn="just" defTabSz="914400">
                <a:lnSpc>
                  <a:spcPct val="12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Calibri" panose="020F0502020204030204" pitchFamily="34" charset="0"/>
                </a:rPr>
                <a:t>2017 年 10 月 26 日，我国首个绘本主题的科学早教阅读推广联盟在北京成立。在成立仪式上，中国关心下一代工作委员会儿童发展研究中心副主任、中国心理学会常务副秘书长梅建强调：“学龄前儿童正处于‘读图’年龄段。图画书对孩子的视觉震撼比知识效果更为直接。图画书对儿童情感、想象力、灵敏度以及审美感的启迪，正是他们日后成功与快乐生活的源泉。”</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Calibri" panose="020F0502020204030204" pitchFamily="34" charset="0"/>
              </a:endParaRPr>
            </a:p>
          </p:txBody>
        </p:sp>
      </p:grpSp>
      <p:pic>
        <p:nvPicPr>
          <p:cNvPr id="3" name="图片 2" descr="图片包含 室内, 人, 小孩, 年轻&#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73787" y="175155"/>
            <a:ext cx="4898429" cy="653123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10" name="文本框 2"/>
          <p:cNvSpPr txBox="1"/>
          <p:nvPr/>
        </p:nvSpPr>
        <p:spPr>
          <a:xfrm>
            <a:off x="992187" y="655063"/>
            <a:ext cx="6858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第一节 绘本阅读活动开展的理论基础</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763587" y="2058194"/>
            <a:ext cx="6019800" cy="3599815"/>
          </a:xfrm>
          <a:prstGeom prst="rect">
            <a:avLst/>
          </a:prstGeom>
        </p:spPr>
        <p:txBody>
          <a:bodyPr wrap="square">
            <a:spAutoFit/>
          </a:bodyPr>
          <a:lstStyle/>
          <a:p>
            <a:pPr>
              <a:tabLst>
                <a:tab pos="266700" algn="l"/>
              </a:tabLst>
            </a:pPr>
            <a:r>
              <a:rPr lang="zh-CN" altLang="en-US" sz="2200" kern="100" dirty="0">
                <a:solidFill>
                  <a:srgbClr val="6D70C7"/>
                </a:solidFill>
                <a:latin typeface="微软雅黑" panose="020B0503020204020204" pitchFamily="34" charset="-122"/>
                <a:ea typeface="微软雅黑" panose="020B0503020204020204" pitchFamily="34" charset="-122"/>
              </a:rPr>
              <a:t>一、绘本阅读与幼儿身心发展规律</a:t>
            </a:r>
            <a:endParaRPr lang="zh-CN" altLang="en-US" sz="2200" kern="100" dirty="0">
              <a:solidFill>
                <a:srgbClr val="6D70C7"/>
              </a:solidFill>
              <a:latin typeface="微软雅黑" panose="020B0503020204020204" pitchFamily="34" charset="-122"/>
              <a:ea typeface="微软雅黑" panose="020B0503020204020204" pitchFamily="34"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近年来，各种不同类型的绘本馆、绘本教育机构如雨后春笋般开办起来，许多幼儿园也纷纷开展“</a:t>
            </a:r>
            <a:r>
              <a:rPr lang="en-US" altLang="zh-CN" sz="2400" b="1" kern="100" dirty="0">
                <a:solidFill>
                  <a:srgbClr val="6D70C7"/>
                </a:solidFill>
                <a:latin typeface="楷体" panose="02010609060101010101" pitchFamily="49" charset="-122"/>
                <a:ea typeface="楷体" panose="02010609060101010101" pitchFamily="49" charset="-122"/>
              </a:rPr>
              <a:t>亲子阅读</a:t>
            </a:r>
            <a:r>
              <a:rPr lang="en-US" altLang="zh-CN" sz="2000" kern="100" dirty="0">
                <a:solidFill>
                  <a:srgbClr val="6D70C7"/>
                </a:solidFill>
                <a:latin typeface="楷体" panose="02010609060101010101" pitchFamily="49" charset="-122"/>
                <a:ea typeface="楷体" panose="02010609060101010101" pitchFamily="49" charset="-122"/>
              </a:rPr>
              <a:t>”“</a:t>
            </a:r>
            <a:r>
              <a:rPr lang="en-US" altLang="zh-CN" sz="2400" b="1" kern="100" dirty="0">
                <a:solidFill>
                  <a:srgbClr val="6D70C7"/>
                </a:solidFill>
                <a:latin typeface="楷体" panose="02010609060101010101" pitchFamily="49" charset="-122"/>
                <a:ea typeface="楷体" panose="02010609060101010101" pitchFamily="49" charset="-122"/>
              </a:rPr>
              <a:t>分享阅读</a:t>
            </a:r>
            <a:r>
              <a:rPr lang="en-US" altLang="zh-CN" sz="2000" kern="100" dirty="0">
                <a:solidFill>
                  <a:srgbClr val="6D70C7"/>
                </a:solidFill>
                <a:latin typeface="楷体" panose="02010609060101010101" pitchFamily="49" charset="-122"/>
                <a:ea typeface="楷体" panose="02010609060101010101" pitchFamily="49" charset="-122"/>
              </a:rPr>
              <a:t>”“</a:t>
            </a:r>
            <a:r>
              <a:rPr lang="en-US" altLang="zh-CN" sz="2400" b="1" kern="100" dirty="0">
                <a:solidFill>
                  <a:srgbClr val="6D70C7"/>
                </a:solidFill>
                <a:latin typeface="楷体" panose="02010609060101010101" pitchFamily="49" charset="-122"/>
                <a:ea typeface="楷体" panose="02010609060101010101" pitchFamily="49" charset="-122"/>
              </a:rPr>
              <a:t>创意阅读</a:t>
            </a:r>
            <a:r>
              <a:rPr lang="en-US" altLang="zh-CN" sz="2000" kern="100" dirty="0">
                <a:solidFill>
                  <a:srgbClr val="6D70C7"/>
                </a:solidFill>
                <a:latin typeface="楷体" panose="02010609060101010101" pitchFamily="49" charset="-122"/>
                <a:ea typeface="楷体" panose="02010609060101010101" pitchFamily="49" charset="-122"/>
              </a:rPr>
              <a:t>”等特色绘本阅读活动，绘本阅读越来越受到欢迎与热捧。究其原因，源于绘本具有丰富内涵和强大外延的特质，阅读活动的过程极具</a:t>
            </a:r>
            <a:r>
              <a:rPr lang="en-US" altLang="zh-CN" sz="2400" b="1" kern="100" dirty="0">
                <a:solidFill>
                  <a:srgbClr val="6D70C7"/>
                </a:solidFill>
                <a:latin typeface="楷体" panose="02010609060101010101" pitchFamily="49" charset="-122"/>
                <a:ea typeface="楷体" panose="02010609060101010101" pitchFamily="49" charset="-122"/>
              </a:rPr>
              <a:t>直观性</a:t>
            </a:r>
            <a:r>
              <a:rPr lang="en-US" altLang="zh-CN" sz="2000" kern="100" dirty="0">
                <a:solidFill>
                  <a:srgbClr val="6D70C7"/>
                </a:solidFill>
                <a:latin typeface="楷体" panose="02010609060101010101" pitchFamily="49" charset="-122"/>
                <a:ea typeface="楷体" panose="02010609060101010101" pitchFamily="49" charset="-122"/>
              </a:rPr>
              <a:t>和</a:t>
            </a:r>
            <a:r>
              <a:rPr lang="en-US" altLang="zh-CN" sz="2400" b="1" kern="100" dirty="0">
                <a:solidFill>
                  <a:srgbClr val="6D70C7"/>
                </a:solidFill>
                <a:latin typeface="楷体" panose="02010609060101010101" pitchFamily="49" charset="-122"/>
                <a:ea typeface="楷体" panose="02010609060101010101" pitchFamily="49" charset="-122"/>
              </a:rPr>
              <a:t>形象性</a:t>
            </a:r>
            <a:r>
              <a:rPr lang="en-US" altLang="zh-CN" sz="2000" kern="100" dirty="0">
                <a:solidFill>
                  <a:srgbClr val="6D70C7"/>
                </a:solidFill>
                <a:latin typeface="楷体" panose="02010609060101010101" pitchFamily="49" charset="-122"/>
                <a:ea typeface="楷体" panose="02010609060101010101" pitchFamily="49" charset="-122"/>
              </a:rPr>
              <a:t>，更加适合把视觉语言转化为幼儿的认知语言，契合了幼儿的</a:t>
            </a:r>
            <a:r>
              <a:rPr lang="en-US" altLang="zh-CN" sz="2400" b="1" kern="100" dirty="0">
                <a:solidFill>
                  <a:srgbClr val="6D70C7"/>
                </a:solidFill>
                <a:latin typeface="楷体" panose="02010609060101010101" pitchFamily="49" charset="-122"/>
                <a:ea typeface="楷体" panose="02010609060101010101" pitchFamily="49" charset="-122"/>
              </a:rPr>
              <a:t>身心发展规律</a:t>
            </a:r>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a:endParaRPr kern="100">
              <a:solidFill>
                <a:srgbClr val="6D70C7"/>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2"/>
          <a:srcRect b="19740"/>
          <a:stretch>
            <a:fillRect/>
          </a:stretch>
        </p:blipFill>
        <p:spPr>
          <a:xfrm>
            <a:off x="7210425" y="1690370"/>
            <a:ext cx="3855720" cy="4335780"/>
          </a:xfrm>
          <a:prstGeom prst="rect">
            <a:avLst/>
          </a:prstGeom>
        </p:spPr>
      </p:pic>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10" name="文本框 2"/>
          <p:cNvSpPr txBox="1"/>
          <p:nvPr/>
        </p:nvSpPr>
        <p:spPr>
          <a:xfrm>
            <a:off x="992187" y="655063"/>
            <a:ext cx="6858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第一节 绘本阅读活动开展的理论基础</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763587" y="2058194"/>
            <a:ext cx="6019800" cy="2953385"/>
          </a:xfrm>
          <a:prstGeom prst="rect">
            <a:avLst/>
          </a:prstGeom>
        </p:spPr>
        <p:txBody>
          <a:bodyPr wrap="square">
            <a:spAutoFit/>
          </a:bodyPr>
          <a:lstStyle/>
          <a:p>
            <a:pPr>
              <a:tabLst>
                <a:tab pos="266700" algn="l"/>
              </a:tabLst>
            </a:pPr>
            <a:r>
              <a:rPr lang="zh-CN" altLang="en-US" sz="2200" kern="100" dirty="0">
                <a:solidFill>
                  <a:srgbClr val="6D70C7"/>
                </a:solidFill>
                <a:latin typeface="微软雅黑" panose="020B0503020204020204" pitchFamily="34" charset="-122"/>
                <a:ea typeface="微软雅黑" panose="020B0503020204020204" pitchFamily="34" charset="-122"/>
              </a:rPr>
              <a:t>一、绘本阅读与幼儿身心发展规律</a:t>
            </a:r>
            <a:endParaRPr lang="zh-CN" altLang="en-US" sz="2200" kern="100" dirty="0">
              <a:solidFill>
                <a:srgbClr val="6D70C7"/>
              </a:solidFill>
              <a:latin typeface="微软雅黑" panose="020B0503020204020204" pitchFamily="34" charset="-122"/>
              <a:ea typeface="微软雅黑" panose="020B0503020204020204" pitchFamily="34"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r>
              <a:rPr lang="zh-CN" altLang="en-US" sz="2000" kern="100" dirty="0">
                <a:solidFill>
                  <a:srgbClr val="6D70C7"/>
                </a:solidFill>
                <a:latin typeface="楷体" panose="02010609060101010101" pitchFamily="49" charset="-122"/>
                <a:ea typeface="楷体" panose="02010609060101010101" pitchFamily="49" charset="-122"/>
              </a:rPr>
              <a:t>（一）</a:t>
            </a:r>
            <a:r>
              <a:rPr lang="en-US" altLang="zh-CN" sz="2000" kern="100" dirty="0">
                <a:solidFill>
                  <a:srgbClr val="6D70C7"/>
                </a:solidFill>
                <a:latin typeface="楷体" panose="02010609060101010101" pitchFamily="49" charset="-122"/>
                <a:ea typeface="楷体" panose="02010609060101010101" pitchFamily="49" charset="-122"/>
              </a:rPr>
              <a:t>幼儿身心发展规律概述</a:t>
            </a:r>
            <a:endParaRPr lang="en-US" altLang="zh-CN" sz="2000" kern="100" dirty="0">
              <a:solidFill>
                <a:srgbClr val="6D70C7"/>
              </a:solidFill>
              <a:latin typeface="楷体" panose="02010609060101010101" pitchFamily="49" charset="-122"/>
              <a:ea typeface="楷体" panose="02010609060101010101" pitchFamily="49"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幼儿作为复杂的生命体，其成长是</a:t>
            </a:r>
            <a:r>
              <a:rPr lang="en-US" altLang="zh-CN" sz="2400" b="1" kern="100" dirty="0">
                <a:solidFill>
                  <a:srgbClr val="6D70C7"/>
                </a:solidFill>
                <a:latin typeface="楷体" panose="02010609060101010101" pitchFamily="49" charset="-122"/>
                <a:ea typeface="楷体" panose="02010609060101010101" pitchFamily="49" charset="-122"/>
              </a:rPr>
              <a:t>身体</a:t>
            </a:r>
            <a:r>
              <a:rPr lang="en-US" altLang="zh-CN" sz="2000" kern="100" dirty="0">
                <a:solidFill>
                  <a:srgbClr val="6D70C7"/>
                </a:solidFill>
                <a:latin typeface="楷体" panose="02010609060101010101" pitchFamily="49" charset="-122"/>
                <a:ea typeface="楷体" panose="02010609060101010101" pitchFamily="49" charset="-122"/>
              </a:rPr>
              <a:t>与</a:t>
            </a:r>
            <a:r>
              <a:rPr lang="en-US" altLang="zh-CN" sz="2400" b="1" kern="100" dirty="0">
                <a:solidFill>
                  <a:srgbClr val="6D70C7"/>
                </a:solidFill>
                <a:latin typeface="楷体" panose="02010609060101010101" pitchFamily="49" charset="-122"/>
                <a:ea typeface="楷体" panose="02010609060101010101" pitchFamily="49" charset="-122"/>
              </a:rPr>
              <a:t>心理</a:t>
            </a:r>
            <a:r>
              <a:rPr lang="en-US" altLang="zh-CN" sz="2000" kern="100" dirty="0">
                <a:solidFill>
                  <a:srgbClr val="6D70C7"/>
                </a:solidFill>
                <a:latin typeface="楷体" panose="02010609060101010101" pitchFamily="49" charset="-122"/>
                <a:ea typeface="楷体" panose="02010609060101010101" pitchFamily="49" charset="-122"/>
              </a:rPr>
              <a:t>两方面完整的、连续的、有规律的发展和成熟的过程，是一个由自然人、生物人向社会人、文化人发展的过程。</a:t>
            </a:r>
            <a:endParaRPr lang="en-US" altLang="zh-CN" sz="2000" kern="100" dirty="0">
              <a:solidFill>
                <a:srgbClr val="6D70C7"/>
              </a:solidFill>
              <a:latin typeface="楷体" panose="02010609060101010101" pitchFamily="49" charset="-122"/>
              <a:ea typeface="楷体" panose="02010609060101010101" pitchFamily="49" charset="-122"/>
            </a:endParaRPr>
          </a:p>
          <a:p>
            <a:pPr algn="just"/>
            <a:endParaRPr lang="en-US" altLang="zh-CN" sz="2000" kern="100" dirty="0">
              <a:solidFill>
                <a:srgbClr val="6D70C7"/>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011987" y="2080186"/>
            <a:ext cx="4648200" cy="3495446"/>
          </a:xfrm>
          <a:prstGeom prst="rect">
            <a:avLst/>
          </a:prstGeom>
        </p:spPr>
      </p:pic>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10" name="文本框 2"/>
          <p:cNvSpPr txBox="1"/>
          <p:nvPr/>
        </p:nvSpPr>
        <p:spPr>
          <a:xfrm>
            <a:off x="992187" y="655063"/>
            <a:ext cx="6858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第一节 绘本阅读活动开展的理论基础</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763270" y="2058035"/>
            <a:ext cx="5803900" cy="2820035"/>
          </a:xfrm>
          <a:prstGeom prst="rect">
            <a:avLst/>
          </a:prstGeom>
        </p:spPr>
        <p:txBody>
          <a:bodyPr wrap="square">
            <a:spAutoFit/>
          </a:bodyPr>
          <a:lstStyle/>
          <a:p>
            <a:pPr>
              <a:tabLst>
                <a:tab pos="266700" algn="l"/>
              </a:tabLst>
            </a:pPr>
            <a:r>
              <a:rPr lang="zh-CN" altLang="en-US" sz="2200" kern="100" dirty="0">
                <a:solidFill>
                  <a:srgbClr val="6D70C7"/>
                </a:solidFill>
                <a:latin typeface="微软雅黑" panose="020B0503020204020204" pitchFamily="34" charset="-122"/>
                <a:ea typeface="微软雅黑" panose="020B0503020204020204" pitchFamily="34" charset="-122"/>
              </a:rPr>
              <a:t>一、</a:t>
            </a:r>
            <a:r>
              <a:rPr lang="en-US" altLang="zh-CN" sz="2400" b="1" kern="100" dirty="0">
                <a:solidFill>
                  <a:srgbClr val="6D70C7"/>
                </a:solidFill>
                <a:latin typeface="楷体" panose="02010609060101010101" pitchFamily="49" charset="-122"/>
                <a:ea typeface="楷体" panose="02010609060101010101" pitchFamily="49" charset="-122"/>
              </a:rPr>
              <a:t>绘本阅读与幼儿身心发展规律</a:t>
            </a:r>
            <a:endParaRPr lang="en-US" altLang="zh-CN" sz="2400" b="1" kern="100" dirty="0">
              <a:solidFill>
                <a:srgbClr val="6D70C7"/>
              </a:solidFill>
              <a:latin typeface="楷体" panose="02010609060101010101" pitchFamily="49" charset="-122"/>
              <a:ea typeface="楷体" panose="02010609060101010101" pitchFamily="49"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a:buClrTx/>
              <a:buSzTx/>
              <a:buFontTx/>
            </a:pPr>
            <a:r>
              <a:rPr lang="en-US" altLang="zh-CN" sz="2000" kern="100" dirty="0">
                <a:solidFill>
                  <a:srgbClr val="6D70C7"/>
                </a:solidFill>
                <a:latin typeface="楷体" panose="02010609060101010101" pitchFamily="49" charset="-122"/>
                <a:ea typeface="楷体" panose="02010609060101010101" pitchFamily="49" charset="-122"/>
              </a:rPr>
              <a:t>  </a:t>
            </a:r>
            <a:r>
              <a:rPr lang="zh-CN" altLang="en-US" sz="2000" kern="100" dirty="0">
                <a:solidFill>
                  <a:srgbClr val="6D70C7"/>
                </a:solidFill>
                <a:latin typeface="楷体" panose="02010609060101010101" pitchFamily="49" charset="-122"/>
                <a:ea typeface="楷体" panose="02010609060101010101" pitchFamily="49" charset="-122"/>
              </a:rPr>
              <a:t>（二）</a:t>
            </a:r>
            <a:r>
              <a:rPr lang="en-US" altLang="zh-CN" sz="2000" kern="100" dirty="0">
                <a:solidFill>
                  <a:srgbClr val="6D70C7"/>
                </a:solidFill>
                <a:latin typeface="楷体" panose="02010609060101010101" pitchFamily="49" charset="-122"/>
                <a:ea typeface="楷体" panose="02010609060101010101" pitchFamily="49" charset="-122"/>
              </a:rPr>
              <a:t>绘本阅读契合幼儿身心发展规律</a:t>
            </a:r>
            <a:endParaRPr lang="en-US" altLang="zh-CN" sz="2000" kern="100" dirty="0">
              <a:solidFill>
                <a:srgbClr val="6D70C7"/>
              </a:solidFill>
              <a:latin typeface="楷体" panose="02010609060101010101" pitchFamily="49" charset="-122"/>
              <a:ea typeface="楷体" panose="02010609060101010101" pitchFamily="49"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1.绘本阅读契合幼儿身心发展的顺序性</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幼儿的身体和心理要经历由简单到复杂、由低级到高级、由量变到质变的连续不断的发展过程，这一过程先后相继，具有一定的顺序性。</a:t>
            </a:r>
            <a:endParaRPr lang="en-US" altLang="zh-CN" sz="2000" kern="100" dirty="0">
              <a:solidFill>
                <a:srgbClr val="6D70C7"/>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2"/>
          <a:srcRect l="13021" r="9844" b="8567"/>
          <a:stretch>
            <a:fillRect/>
          </a:stretch>
        </p:blipFill>
        <p:spPr>
          <a:xfrm>
            <a:off x="6873240" y="1944370"/>
            <a:ext cx="4423410" cy="3277235"/>
          </a:xfrm>
          <a:prstGeom prst="rect">
            <a:avLst/>
          </a:prstGeom>
        </p:spPr>
      </p:pic>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10" name="文本框 2"/>
          <p:cNvSpPr txBox="1"/>
          <p:nvPr/>
        </p:nvSpPr>
        <p:spPr>
          <a:xfrm>
            <a:off x="992187" y="655063"/>
            <a:ext cx="6858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第一节 绘本阅读活动开展的理论基础</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763270" y="1774190"/>
            <a:ext cx="6450965" cy="4256405"/>
          </a:xfrm>
          <a:prstGeom prst="rect">
            <a:avLst/>
          </a:prstGeom>
        </p:spPr>
        <p:txBody>
          <a:bodyPr wrap="square">
            <a:spAutoFit/>
          </a:bodyPr>
          <a:lstStyle/>
          <a:p>
            <a:pPr>
              <a:tabLst>
                <a:tab pos="266700" algn="l"/>
              </a:tabLst>
            </a:pPr>
            <a:r>
              <a:rPr lang="zh-CN" altLang="en-US" sz="2200" kern="100" dirty="0">
                <a:solidFill>
                  <a:srgbClr val="6D70C7"/>
                </a:solidFill>
                <a:latin typeface="微软雅黑" panose="020B0503020204020204" pitchFamily="34" charset="-122"/>
                <a:ea typeface="微软雅黑" panose="020B0503020204020204" pitchFamily="34" charset="-122"/>
              </a:rPr>
              <a:t>一、</a:t>
            </a:r>
            <a:r>
              <a:rPr lang="en-US" altLang="zh-CN" sz="2400" b="1" kern="100" dirty="0">
                <a:solidFill>
                  <a:srgbClr val="6D70C7"/>
                </a:solidFill>
                <a:latin typeface="楷体" panose="02010609060101010101" pitchFamily="49" charset="-122"/>
                <a:ea typeface="楷体" panose="02010609060101010101" pitchFamily="49" charset="-122"/>
              </a:rPr>
              <a:t>绘本阅读与幼儿身心发展规律</a:t>
            </a:r>
            <a:endParaRPr lang="en-US" altLang="zh-CN" sz="2400" b="1" kern="100" dirty="0">
              <a:solidFill>
                <a:srgbClr val="6D70C7"/>
              </a:solidFill>
              <a:latin typeface="楷体" panose="02010609060101010101" pitchFamily="49" charset="-122"/>
              <a:ea typeface="楷体" panose="02010609060101010101" pitchFamily="49"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a:buClrTx/>
              <a:buSzTx/>
              <a:buFontTx/>
            </a:pPr>
            <a:r>
              <a:rPr lang="en-US" altLang="zh-CN" sz="2000" kern="100" dirty="0">
                <a:solidFill>
                  <a:srgbClr val="6D70C7"/>
                </a:solidFill>
                <a:latin typeface="楷体" panose="02010609060101010101" pitchFamily="49" charset="-122"/>
                <a:ea typeface="楷体" panose="02010609060101010101" pitchFamily="49" charset="-122"/>
              </a:rPr>
              <a:t>  </a:t>
            </a:r>
            <a:r>
              <a:rPr lang="zh-CN" altLang="en-US" sz="2000" kern="100" dirty="0">
                <a:solidFill>
                  <a:srgbClr val="6D70C7"/>
                </a:solidFill>
                <a:latin typeface="楷体" panose="02010609060101010101" pitchFamily="49" charset="-122"/>
                <a:ea typeface="楷体" panose="02010609060101010101" pitchFamily="49" charset="-122"/>
              </a:rPr>
              <a:t>（二）</a:t>
            </a:r>
            <a:r>
              <a:rPr lang="en-US" altLang="zh-CN" sz="2000" kern="100" dirty="0">
                <a:solidFill>
                  <a:srgbClr val="6D70C7"/>
                </a:solidFill>
                <a:latin typeface="楷体" panose="02010609060101010101" pitchFamily="49" charset="-122"/>
                <a:ea typeface="楷体" panose="02010609060101010101" pitchFamily="49" charset="-122"/>
              </a:rPr>
              <a:t>绘本阅读契合幼儿身心发展规律</a:t>
            </a:r>
            <a:endParaRPr lang="en-US" altLang="zh-CN" sz="2000" kern="100" dirty="0">
              <a:solidFill>
                <a:srgbClr val="6D70C7"/>
              </a:solidFill>
              <a:latin typeface="楷体" panose="02010609060101010101" pitchFamily="49" charset="-122"/>
              <a:ea typeface="楷体" panose="02010609060101010101" pitchFamily="49"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2.绘本阅读契合幼儿身心发展的阶段性</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1岁前的婴儿就可阅读以黑白卡片、纯色图案与图形等为主的绘本。</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2-3岁幼儿的阅读以情节简单、画面生动的绘本为主，如绘本《好饿的毛毛虫》。</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3-4岁幼儿的阅读以准确而具有吸引力的画面为主。</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4-5岁的幼儿关注图画之外的人物性格、心情或稍复杂的故事情节</a:t>
            </a:r>
            <a:r>
              <a:rPr lang="zh-CN" altLang="en-US" sz="2000" kern="100" dirty="0">
                <a:solidFill>
                  <a:srgbClr val="6D70C7"/>
                </a:solidFill>
                <a:latin typeface="楷体" panose="02010609060101010101" pitchFamily="49" charset="-122"/>
                <a:ea typeface="楷体" panose="02010609060101010101" pitchFamily="49" charset="-122"/>
              </a:rPr>
              <a:t>。</a:t>
            </a:r>
            <a:endParaRPr lang="zh-CN" altLang="en-US"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5-6岁的幼儿认知水平提高，思维能力也随之增强</a:t>
            </a:r>
            <a:r>
              <a:rPr lang="zh-CN" altLang="en-US" sz="2000" kern="100" dirty="0">
                <a:solidFill>
                  <a:srgbClr val="6D70C7"/>
                </a:solidFill>
                <a:latin typeface="楷体" panose="02010609060101010101" pitchFamily="49" charset="-122"/>
                <a:ea typeface="楷体" panose="02010609060101010101" pitchFamily="49" charset="-122"/>
              </a:rPr>
              <a:t>。</a:t>
            </a:r>
            <a:endParaRPr lang="zh-CN" altLang="en-US" sz="2000" kern="100" dirty="0">
              <a:solidFill>
                <a:srgbClr val="6D70C7"/>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2"/>
          <a:srcRect t="2372" r="3822" b="2274"/>
          <a:stretch>
            <a:fillRect/>
          </a:stretch>
        </p:blipFill>
        <p:spPr>
          <a:xfrm>
            <a:off x="7214235" y="2330450"/>
            <a:ext cx="4728210" cy="3265170"/>
          </a:xfrm>
          <a:prstGeom prst="rect">
            <a:avLst/>
          </a:prstGeom>
        </p:spPr>
      </p:pic>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10" name="文本框 2"/>
          <p:cNvSpPr txBox="1"/>
          <p:nvPr/>
        </p:nvSpPr>
        <p:spPr>
          <a:xfrm>
            <a:off x="992187" y="655063"/>
            <a:ext cx="6858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第一节 绘本阅读活动开展的理论基础</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763587" y="2058194"/>
            <a:ext cx="6019800" cy="3538220"/>
          </a:xfrm>
          <a:prstGeom prst="rect">
            <a:avLst/>
          </a:prstGeom>
        </p:spPr>
        <p:txBody>
          <a:bodyPr wrap="square">
            <a:spAutoFit/>
          </a:bodyPr>
          <a:lstStyle/>
          <a:p>
            <a:pPr>
              <a:tabLst>
                <a:tab pos="266700" algn="l"/>
              </a:tabLst>
            </a:pPr>
            <a:r>
              <a:rPr lang="zh-CN" altLang="en-US" sz="2200" kern="100" dirty="0">
                <a:solidFill>
                  <a:srgbClr val="6D70C7"/>
                </a:solidFill>
                <a:latin typeface="微软雅黑" panose="020B0503020204020204" pitchFamily="34" charset="-122"/>
                <a:ea typeface="微软雅黑" panose="020B0503020204020204" pitchFamily="34" charset="-122"/>
              </a:rPr>
              <a:t>一、</a:t>
            </a:r>
            <a:r>
              <a:rPr lang="en-US" altLang="zh-CN" sz="2400" b="1" kern="100" dirty="0">
                <a:solidFill>
                  <a:srgbClr val="6D70C7"/>
                </a:solidFill>
                <a:latin typeface="楷体" panose="02010609060101010101" pitchFamily="49" charset="-122"/>
                <a:ea typeface="楷体" panose="02010609060101010101" pitchFamily="49" charset="-122"/>
              </a:rPr>
              <a:t>绘本阅读与幼儿身心发展规律</a:t>
            </a:r>
            <a:endParaRPr lang="en-US" altLang="zh-CN" sz="2400" b="1" kern="100" dirty="0">
              <a:solidFill>
                <a:srgbClr val="6D70C7"/>
              </a:solidFill>
              <a:latin typeface="楷体" panose="02010609060101010101" pitchFamily="49" charset="-122"/>
              <a:ea typeface="楷体" panose="02010609060101010101" pitchFamily="49"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a:buClrTx/>
              <a:buSzTx/>
              <a:buFontTx/>
            </a:pPr>
            <a:r>
              <a:rPr lang="en-US" altLang="zh-CN" sz="2000" kern="100" dirty="0">
                <a:solidFill>
                  <a:srgbClr val="6D70C7"/>
                </a:solidFill>
                <a:latin typeface="楷体" panose="02010609060101010101" pitchFamily="49" charset="-122"/>
                <a:ea typeface="楷体" panose="02010609060101010101" pitchFamily="49" charset="-122"/>
              </a:rPr>
              <a:t>  </a:t>
            </a:r>
            <a:r>
              <a:rPr lang="zh-CN" altLang="en-US" sz="2000" kern="100" dirty="0">
                <a:solidFill>
                  <a:srgbClr val="6D70C7"/>
                </a:solidFill>
                <a:latin typeface="楷体" panose="02010609060101010101" pitchFamily="49" charset="-122"/>
                <a:ea typeface="楷体" panose="02010609060101010101" pitchFamily="49" charset="-122"/>
              </a:rPr>
              <a:t>（二）</a:t>
            </a:r>
            <a:r>
              <a:rPr lang="en-US" altLang="zh-CN" sz="2000" kern="100" dirty="0">
                <a:solidFill>
                  <a:srgbClr val="6D70C7"/>
                </a:solidFill>
                <a:latin typeface="楷体" panose="02010609060101010101" pitchFamily="49" charset="-122"/>
                <a:ea typeface="楷体" panose="02010609060101010101" pitchFamily="49" charset="-122"/>
              </a:rPr>
              <a:t>绘本阅读契合幼儿身心发展规律</a:t>
            </a:r>
            <a:endParaRPr lang="en-US" altLang="zh-CN" sz="2000" kern="100" dirty="0">
              <a:solidFill>
                <a:srgbClr val="6D70C7"/>
              </a:solidFill>
              <a:latin typeface="楷体" panose="02010609060101010101" pitchFamily="49" charset="-122"/>
              <a:ea typeface="楷体" panose="02010609060101010101" pitchFamily="49"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3.绘本阅读契合幼儿身心发展的整体性</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绘本阅读对幼儿的促进作用是综合的、多元的，契合幼儿身心发展的整体性规律。幼儿绘本在表现形式上多以图画为主，辅之以恰当的语言文字，内容涉及 语言学习、习惯养成、科学普及、社会交往、艺术启蒙等不同领域。</a:t>
            </a:r>
            <a:endParaRPr lang="en-US" altLang="zh-CN" sz="2000" kern="100" dirty="0">
              <a:solidFill>
                <a:srgbClr val="6D70C7"/>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2"/>
          <a:stretch>
            <a:fillRect/>
          </a:stretch>
        </p:blipFill>
        <p:spPr>
          <a:xfrm>
            <a:off x="7131050" y="1457960"/>
            <a:ext cx="4939665" cy="5284470"/>
          </a:xfrm>
          <a:prstGeom prst="rect">
            <a:avLst/>
          </a:prstGeom>
        </p:spPr>
      </p:pic>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10" name="文本框 2"/>
          <p:cNvSpPr txBox="1"/>
          <p:nvPr/>
        </p:nvSpPr>
        <p:spPr>
          <a:xfrm>
            <a:off x="992187" y="655063"/>
            <a:ext cx="685800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第一节 绘本阅读活动开展的理论基础</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763270" y="2058035"/>
            <a:ext cx="5861685" cy="3897630"/>
          </a:xfrm>
          <a:prstGeom prst="rect">
            <a:avLst/>
          </a:prstGeom>
        </p:spPr>
        <p:txBody>
          <a:bodyPr wrap="square">
            <a:spAutoFit/>
          </a:bodyPr>
          <a:lstStyle/>
          <a:p>
            <a:pPr>
              <a:tabLst>
                <a:tab pos="266700" algn="l"/>
              </a:tabLst>
            </a:pPr>
            <a:r>
              <a:rPr lang="zh-CN" altLang="en-US" sz="2200" kern="100" dirty="0">
                <a:solidFill>
                  <a:srgbClr val="6D70C7"/>
                </a:solidFill>
                <a:latin typeface="微软雅黑" panose="020B0503020204020204" pitchFamily="34" charset="-122"/>
                <a:ea typeface="微软雅黑" panose="020B0503020204020204" pitchFamily="34" charset="-122"/>
              </a:rPr>
              <a:t>一、</a:t>
            </a:r>
            <a:r>
              <a:rPr lang="en-US" altLang="zh-CN" sz="2400" b="1" kern="100" dirty="0">
                <a:solidFill>
                  <a:srgbClr val="6D70C7"/>
                </a:solidFill>
                <a:latin typeface="楷体" panose="02010609060101010101" pitchFamily="49" charset="-122"/>
                <a:ea typeface="楷体" panose="02010609060101010101" pitchFamily="49" charset="-122"/>
              </a:rPr>
              <a:t>绘本阅读与幼儿身心发展规律</a:t>
            </a:r>
            <a:endParaRPr lang="en-US" altLang="zh-CN" sz="2400" b="1" kern="100" dirty="0">
              <a:solidFill>
                <a:srgbClr val="6D70C7"/>
              </a:solidFill>
              <a:latin typeface="楷体" panose="02010609060101010101" pitchFamily="49" charset="-122"/>
              <a:ea typeface="楷体" panose="02010609060101010101" pitchFamily="49"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a:buClrTx/>
              <a:buSzTx/>
              <a:buFontTx/>
            </a:pPr>
            <a:r>
              <a:rPr lang="en-US" altLang="zh-CN" sz="2000" kern="100" dirty="0">
                <a:solidFill>
                  <a:srgbClr val="6D70C7"/>
                </a:solidFill>
                <a:latin typeface="楷体" panose="02010609060101010101" pitchFamily="49" charset="-122"/>
                <a:ea typeface="楷体" panose="02010609060101010101" pitchFamily="49" charset="-122"/>
              </a:rPr>
              <a:t>  </a:t>
            </a:r>
            <a:r>
              <a:rPr lang="zh-CN" altLang="en-US" sz="2000" kern="100" dirty="0">
                <a:solidFill>
                  <a:srgbClr val="6D70C7"/>
                </a:solidFill>
                <a:latin typeface="楷体" panose="02010609060101010101" pitchFamily="49" charset="-122"/>
                <a:ea typeface="楷体" panose="02010609060101010101" pitchFamily="49" charset="-122"/>
              </a:rPr>
              <a:t>（二）</a:t>
            </a:r>
            <a:r>
              <a:rPr lang="en-US" altLang="zh-CN" sz="2000" kern="100" dirty="0">
                <a:solidFill>
                  <a:srgbClr val="6D70C7"/>
                </a:solidFill>
                <a:latin typeface="楷体" panose="02010609060101010101" pitchFamily="49" charset="-122"/>
                <a:ea typeface="楷体" panose="02010609060101010101" pitchFamily="49" charset="-122"/>
              </a:rPr>
              <a:t>绘本阅读契合幼儿身心发展规律</a:t>
            </a:r>
            <a:endParaRPr lang="en-US" altLang="zh-CN" sz="2000" kern="100" dirty="0">
              <a:solidFill>
                <a:srgbClr val="6D70C7"/>
              </a:solidFill>
              <a:latin typeface="楷体" panose="02010609060101010101" pitchFamily="49" charset="-122"/>
              <a:ea typeface="楷体" panose="02010609060101010101" pitchFamily="49" charset="-122"/>
            </a:endParaRPr>
          </a:p>
          <a:p>
            <a:pPr algn="just"/>
            <a:r>
              <a:rPr lang="en-US" altLang="zh-CN" sz="2000" kern="100" dirty="0">
                <a:solidFill>
                  <a:srgbClr val="6D70C7"/>
                </a:solidFill>
                <a:latin typeface="楷体" panose="02010609060101010101" pitchFamily="49" charset="-122"/>
                <a:ea typeface="楷体" panose="02010609060101010101" pitchFamily="49" charset="-122"/>
              </a:rPr>
              <a:t>   </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4.绘本阅读契合幼儿身心发展的稳定性</a:t>
            </a:r>
            <a:endParaRPr lang="en-US" altLang="zh-CN" sz="2000" kern="100" dirty="0">
              <a:solidFill>
                <a:srgbClr val="6D70C7"/>
              </a:solidFill>
              <a:latin typeface="楷体" panose="02010609060101010101" pitchFamily="49" charset="-122"/>
              <a:ea typeface="楷体" panose="02010609060101010101" pitchFamily="49" charset="-122"/>
            </a:endParaRPr>
          </a:p>
          <a:p>
            <a:pPr algn="just" eaLnBrk="1" latinLnBrk="0" hangingPunct="1">
              <a:lnSpc>
                <a:spcPts val="2800"/>
              </a:lnSpc>
            </a:pPr>
            <a:r>
              <a:rPr lang="en-US" altLang="zh-CN" sz="2000" kern="100" dirty="0">
                <a:solidFill>
                  <a:srgbClr val="6D70C7"/>
                </a:solidFill>
                <a:latin typeface="楷体" panose="02010609060101010101" pitchFamily="49" charset="-122"/>
                <a:ea typeface="楷体" panose="02010609060101010101" pitchFamily="49" charset="-122"/>
              </a:rPr>
              <a:t>    在一定的环境及教育背景下，大部分同龄幼儿在身高、体重等方面都大致相同，表现出基本相似的心理特征。同年龄段的幼儿身心发展的顺序、变化过程和速度等基本是稳定的。</a:t>
            </a:r>
            <a:r>
              <a:rPr lang="zh-CN" altLang="en-US" sz="2000" kern="100" dirty="0">
                <a:solidFill>
                  <a:srgbClr val="6D70C7"/>
                </a:solidFill>
                <a:latin typeface="楷体" panose="02010609060101010101" pitchFamily="49" charset="-122"/>
                <a:ea typeface="楷体" panose="02010609060101010101" pitchFamily="49" charset="-122"/>
              </a:rPr>
              <a:t>幼儿</a:t>
            </a:r>
            <a:r>
              <a:rPr lang="en-US" altLang="zh-CN" sz="2000" kern="100" dirty="0">
                <a:solidFill>
                  <a:srgbClr val="6D70C7"/>
                </a:solidFill>
                <a:latin typeface="楷体" panose="02010609060101010101" pitchFamily="49" charset="-122"/>
                <a:ea typeface="楷体" panose="02010609060101010101" pitchFamily="49" charset="-122"/>
              </a:rPr>
              <a:t>身心发展的稳定性要求在一定时期内，教育内容、教育方法要保持相对稳定。</a:t>
            </a:r>
            <a:endParaRPr lang="en-US" altLang="zh-CN" sz="2000" kern="100" dirty="0">
              <a:solidFill>
                <a:srgbClr val="6D70C7"/>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2"/>
          <a:stretch>
            <a:fillRect/>
          </a:stretch>
        </p:blipFill>
        <p:spPr>
          <a:xfrm>
            <a:off x="6760210" y="2437765"/>
            <a:ext cx="5268595" cy="3517900"/>
          </a:xfrm>
          <a:prstGeom prst="rect">
            <a:avLst/>
          </a:prstGeom>
        </p:spPr>
      </p:pic>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MH" val="20180804121219"/>
  <p:tag name="MH_LIBRARY" val="CONTENTS"/>
  <p:tag name="MH_TYPE" val="ENTRY"/>
  <p:tag name="ID" val="626777"/>
  <p:tag name="MH_ORDER" val="1"/>
</p:tagLst>
</file>

<file path=ppt/tags/tag10.xml><?xml version="1.0" encoding="utf-8"?>
<p:tagLst xmlns:p="http://schemas.openxmlformats.org/presentationml/2006/main">
  <p:tag name="MH" val="20180804121219"/>
  <p:tag name="MH_LIBRARY" val="CONTENTS"/>
  <p:tag name="MH_TYPE" val="NUMBER"/>
  <p:tag name="ID" val="626777"/>
  <p:tag name="MH_ORDER" val="4"/>
</p:tagLst>
</file>

<file path=ppt/tags/tag11.xml><?xml version="1.0" encoding="utf-8"?>
<p:tagLst xmlns:p="http://schemas.openxmlformats.org/presentationml/2006/main">
  <p:tag name="MH_CONTENTSID" val="635"/>
</p:tagLst>
</file>

<file path=ppt/tags/tag2.xml><?xml version="1.0" encoding="utf-8"?>
<p:tagLst xmlns:p="http://schemas.openxmlformats.org/presentationml/2006/main">
  <p:tag name="MH" val="20180804121219"/>
  <p:tag name="MH_LIBRARY" val="CONTENTS"/>
  <p:tag name="MH_TYPE" val="ENTRY"/>
  <p:tag name="ID" val="626777"/>
  <p:tag name="MH_ORDER" val="2"/>
</p:tagLst>
</file>

<file path=ppt/tags/tag3.xml><?xml version="1.0" encoding="utf-8"?>
<p:tagLst xmlns:p="http://schemas.openxmlformats.org/presentationml/2006/main">
  <p:tag name="MH" val="20180804121219"/>
  <p:tag name="MH_LIBRARY" val="CONTENTS"/>
  <p:tag name="MH_TYPE" val="ENTRY"/>
  <p:tag name="ID" val="626777"/>
  <p:tag name="MH_ORDER" val="3"/>
</p:tagLst>
</file>

<file path=ppt/tags/tag4.xml><?xml version="1.0" encoding="utf-8"?>
<p:tagLst xmlns:p="http://schemas.openxmlformats.org/presentationml/2006/main">
  <p:tag name="MH" val="20180804121219"/>
  <p:tag name="MH_LIBRARY" val="CONTENTS"/>
  <p:tag name="MH_TYPE" val="ENTRY"/>
  <p:tag name="ID" val="626777"/>
  <p:tag name="MH_ORDER" val="4"/>
</p:tagLst>
</file>

<file path=ppt/tags/tag5.xml><?xml version="1.0" encoding="utf-8"?>
<p:tagLst xmlns:p="http://schemas.openxmlformats.org/presentationml/2006/main">
  <p:tag name="MH" val="20180804121219"/>
  <p:tag name="MH_LIBRARY" val="CONTENTS"/>
  <p:tag name="MH_TYPE" val="NUMBER"/>
  <p:tag name="ID" val="626777"/>
  <p:tag name="MH_ORDER" val="1"/>
</p:tagLst>
</file>

<file path=ppt/tags/tag6.xml><?xml version="1.0" encoding="utf-8"?>
<p:tagLst xmlns:p="http://schemas.openxmlformats.org/presentationml/2006/main">
  <p:tag name="MH" val="20180804121219"/>
  <p:tag name="MH_LIBRARY" val="CONTENTS"/>
  <p:tag name="MH_TYPE" val="NUMBER"/>
  <p:tag name="ID" val="626777"/>
  <p:tag name="MH_ORDER" val="2"/>
</p:tagLst>
</file>

<file path=ppt/tags/tag7.xml><?xml version="1.0" encoding="utf-8"?>
<p:tagLst xmlns:p="http://schemas.openxmlformats.org/presentationml/2006/main">
  <p:tag name="MH" val="20180804121219"/>
  <p:tag name="MH_LIBRARY" val="CONTENTS"/>
  <p:tag name="MH_TYPE" val="NUMBER"/>
  <p:tag name="ID" val="626777"/>
  <p:tag name="MH_ORDER" val="3"/>
</p:tagLst>
</file>

<file path=ppt/tags/tag8.xml><?xml version="1.0" encoding="utf-8"?>
<p:tagLst xmlns:p="http://schemas.openxmlformats.org/presentationml/2006/main">
  <p:tag name="MH" val="20180804121219"/>
  <p:tag name="MH_LIBRARY" val="CONTENTS"/>
  <p:tag name="MH_TYPE" val="NUMBER"/>
  <p:tag name="ID" val="626777"/>
  <p:tag name="MH_ORDER" val="4"/>
</p:tagLst>
</file>

<file path=ppt/tags/tag9.xml><?xml version="1.0" encoding="utf-8"?>
<p:tagLst xmlns:p="http://schemas.openxmlformats.org/presentationml/2006/main">
  <p:tag name="MH" val="20180804121219"/>
  <p:tag name="MH_LIBRARY" val="CONTENTS"/>
  <p:tag name="MH_TYPE" val="ENTRY"/>
  <p:tag name="ID" val="626777"/>
  <p:tag name="MH_ORDER" val="4"/>
</p:tagLst>
</file>

<file path=ppt/theme/theme1.xml><?xml version="1.0" encoding="utf-8"?>
<a:theme xmlns:a="http://schemas.openxmlformats.org/drawingml/2006/main" name="千图网海量PPT模板www.58pic.com">
  <a:themeElements>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0.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1.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2.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3.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4.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5.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6.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7.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8.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19.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2.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3.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4.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5.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6.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7.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8.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ppt/theme/themeOverride9.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DocSecurity>0</DocSecurity>
  <HyperlinksChanged>false</HyperlinksChanged>
  <Lines>0</Lines>
  <LinksUpToDate>false</LinksUpToDate>
  <Pages>16</Pages>
  <Paragraphs>251</Paragraphs>
  <Words>5015</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dc:creator>Administrator</dc:creator>
  <cp:lastModifiedBy>Administrator</cp:lastModifiedBy>
  <dc:title>PowerPoint Presentation</dc:title>
  <dcterms:modified xsi:type="dcterms:W3CDTF">2021-01-16T10:37:32Z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2052-11.1.0.10026</vt:lpwstr>
  </property>
</Properties>
</file>