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5"/>
  </p:notesMasterIdLst>
  <p:handoutMasterIdLst>
    <p:handoutMasterId r:id="rId41"/>
  </p:handoutMasterIdLst>
  <p:sldIdLst>
    <p:sldId id="674" r:id="rId3"/>
    <p:sldId id="655" r:id="rId4"/>
    <p:sldId id="643" r:id="rId6"/>
    <p:sldId id="544" r:id="rId7"/>
    <p:sldId id="665" r:id="rId8"/>
    <p:sldId id="669" r:id="rId9"/>
    <p:sldId id="670" r:id="rId10"/>
    <p:sldId id="662" r:id="rId11"/>
    <p:sldId id="671" r:id="rId12"/>
    <p:sldId id="675" r:id="rId13"/>
    <p:sldId id="676" r:id="rId14"/>
    <p:sldId id="677" r:id="rId15"/>
    <p:sldId id="678" r:id="rId16"/>
    <p:sldId id="679" r:id="rId17"/>
    <p:sldId id="680" r:id="rId18"/>
    <p:sldId id="681" r:id="rId19"/>
    <p:sldId id="682" r:id="rId20"/>
    <p:sldId id="683" r:id="rId21"/>
    <p:sldId id="684" r:id="rId22"/>
    <p:sldId id="685" r:id="rId23"/>
    <p:sldId id="686" r:id="rId24"/>
    <p:sldId id="687" r:id="rId25"/>
    <p:sldId id="688" r:id="rId26"/>
    <p:sldId id="689" r:id="rId27"/>
    <p:sldId id="690" r:id="rId28"/>
    <p:sldId id="691" r:id="rId29"/>
    <p:sldId id="692" r:id="rId30"/>
    <p:sldId id="693" r:id="rId31"/>
    <p:sldId id="694" r:id="rId32"/>
    <p:sldId id="695" r:id="rId33"/>
    <p:sldId id="696" r:id="rId34"/>
    <p:sldId id="697" r:id="rId35"/>
    <p:sldId id="698" r:id="rId36"/>
    <p:sldId id="699" r:id="rId37"/>
    <p:sldId id="700" r:id="rId38"/>
    <p:sldId id="701" r:id="rId39"/>
    <p:sldId id="582" r:id="rId40"/>
  </p:sldIdLst>
  <p:sldSz cx="12195175" cy="6859270"/>
  <p:notesSz cx="6858000" cy="9144000"/>
  <p:embeddedFontLst>
    <p:embeddedFont>
      <p:font typeface="Rockwell" panose="02060603020205020403" pitchFamily="18" charset="0"/>
      <p:regular r:id="rId46"/>
      <p:bold r:id="rId47"/>
      <p:italic r:id="rId48"/>
      <p:boldItalic r:id="rId49"/>
    </p:embeddedFont>
    <p:embeddedFont>
      <p:font typeface="微软雅黑" panose="020B0503020204020204" pitchFamily="34" charset="-122"/>
      <p:regular r:id="rId50"/>
    </p:embeddedFont>
    <p:embeddedFont>
      <p:font typeface="楷体" panose="02010609060101010101" pitchFamily="49" charset="-122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</p:embeddedFontLst>
  <p:custDataLst>
    <p:tags r:id="rId5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1pPr>
    <a:lvl2pPr marL="5441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2pPr>
    <a:lvl3pPr marL="10890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3pPr>
    <a:lvl4pPr marL="163322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4pPr>
    <a:lvl5pPr marL="217741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5pPr>
    <a:lvl6pPr marL="2721610" algn="l" defTabSz="1089025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6pPr>
    <a:lvl7pPr marL="3266440" algn="l" defTabSz="1089025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7pPr>
    <a:lvl8pPr marL="3810635" algn="l" defTabSz="1089025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8pPr>
    <a:lvl9pPr marL="4354830" algn="l" defTabSz="1089025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1" orient="horz" pos="334" userDrawn="1">
          <p15:clr>
            <a:srgbClr val="A4A3A4"/>
          </p15:clr>
        </p15:guide>
        <p15:guide id="2" orient="horz" pos="3934" userDrawn="1">
          <p15:clr>
            <a:srgbClr val="A4A3A4"/>
          </p15:clr>
        </p15:guide>
        <p15:guide id="3" pos="3839" userDrawn="1">
          <p15:clr>
            <a:srgbClr val="A4A3A4"/>
          </p15:clr>
        </p15:guide>
        <p15:guide id="4" pos="508" userDrawn="1">
          <p15:clr>
            <a:srgbClr val="A4A3A4"/>
          </p15:clr>
        </p15:guide>
        <p15:guide id="5" pos="72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C61"/>
    <a:srgbClr val="6D70C7"/>
    <a:srgbClr val="357B41"/>
    <a:srgbClr val="8450B6"/>
    <a:srgbClr val="B2D383"/>
    <a:srgbClr val="A096D4"/>
    <a:srgbClr val="7EA3F5"/>
    <a:srgbClr val="9394CF"/>
    <a:srgbClr val="A9DA67"/>
    <a:srgbClr val="B6DB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38" autoAdjust="0"/>
    <p:restoredTop sz="94660" autoAdjust="0"/>
  </p:normalViewPr>
  <p:slideViewPr>
    <p:cSldViewPr snapToObjects="1" showGuides="1">
      <p:cViewPr varScale="1">
        <p:scale>
          <a:sx n="99" d="100"/>
          <a:sy n="99" d="100"/>
        </p:scale>
        <p:origin x="90" y="438"/>
      </p:cViewPr>
      <p:guideLst>
        <p:guide orient="horz" pos="2152"/>
        <p:guide orient="horz" pos="334"/>
        <p:guide orient="horz" pos="3934"/>
        <p:guide pos="3839"/>
        <p:guide pos="508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20" d="100"/>
          <a:sy n="120" d="100"/>
        </p:scale>
        <p:origin x="4962" y="108"/>
      </p:cViewPr>
      <p:guideLst>
        <p:guide orient="horz" pos="2152"/>
        <p:guide orient="horz" pos="334"/>
        <p:guide orient="horz" pos="3934"/>
        <p:guide pos="3839"/>
        <p:guide pos="508"/>
        <p:guide pos="726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6" Type="http://schemas.openxmlformats.org/officeDocument/2006/relationships/tags" Target="tags/tag12.xml"/><Relationship Id="rId55" Type="http://schemas.openxmlformats.org/officeDocument/2006/relationships/font" Target="fonts/font10.fntdata"/><Relationship Id="rId54" Type="http://schemas.openxmlformats.org/officeDocument/2006/relationships/font" Target="fonts/font9.fntdata"/><Relationship Id="rId53" Type="http://schemas.openxmlformats.org/officeDocument/2006/relationships/font" Target="fonts/font8.fntdata"/><Relationship Id="rId52" Type="http://schemas.openxmlformats.org/officeDocument/2006/relationships/font" Target="fonts/font7.fntdata"/><Relationship Id="rId51" Type="http://schemas.openxmlformats.org/officeDocument/2006/relationships/font" Target="fonts/font6.fntdata"/><Relationship Id="rId50" Type="http://schemas.openxmlformats.org/officeDocument/2006/relationships/font" Target="fonts/font5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4.fntdata"/><Relationship Id="rId48" Type="http://schemas.openxmlformats.org/officeDocument/2006/relationships/font" Target="fonts/font3.fntdata"/><Relationship Id="rId47" Type="http://schemas.openxmlformats.org/officeDocument/2006/relationships/font" Target="fonts/font2.fntdata"/><Relationship Id="rId46" Type="http://schemas.openxmlformats.org/officeDocument/2006/relationships/font" Target="fonts/font1.fntdata"/><Relationship Id="rId45" Type="http://schemas.openxmlformats.org/officeDocument/2006/relationships/commentAuthors" Target="commentAuthors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handoutMaster" Target="handoutMasters/handoutMaster1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F79B9-B306-4393-BDEE-A582750E71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E7E33-F89F-41F1-924F-2B2BBDA1E0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9743CD7-97CD-4F57-B351-69A253B17F80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544195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089025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33220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177415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721610" algn="l" defTabSz="10890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440" algn="l" defTabSz="10890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635" algn="l" defTabSz="10890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830" algn="l" defTabSz="10890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DB4961-5944-45E4-859B-0226209DDE1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9DB4961-5944-45E4-859B-0226209DDE1C}" type="slidenum">
              <a:rPr lang="en-US" altLang="zh-CN"/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2550" y="0"/>
            <a:ext cx="3222625" cy="6872400"/>
          </a:xfrm>
          <a:prstGeom prst="rect">
            <a:avLst/>
          </a:prstGeom>
        </p:spPr>
      </p:pic>
      <p:sp>
        <p:nvSpPr>
          <p:cNvPr id="3" name="图文框 2"/>
          <p:cNvSpPr/>
          <p:nvPr userDrawn="1"/>
        </p:nvSpPr>
        <p:spPr>
          <a:xfrm>
            <a:off x="0" y="0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831387" y="0"/>
            <a:ext cx="236378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3222625" cy="6872400"/>
          </a:xfrm>
          <a:prstGeom prst="rect">
            <a:avLst/>
          </a:prstGeom>
        </p:spPr>
      </p:pic>
      <p:sp>
        <p:nvSpPr>
          <p:cNvPr id="5" name="图文框 4"/>
          <p:cNvSpPr/>
          <p:nvPr userDrawn="1"/>
        </p:nvSpPr>
        <p:spPr>
          <a:xfrm>
            <a:off x="-1" y="-1588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 userDrawn="1"/>
        </p:nvSpPr>
        <p:spPr>
          <a:xfrm>
            <a:off x="-2513013" y="-840406"/>
            <a:ext cx="6480000" cy="64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2550" y="0"/>
            <a:ext cx="3222625" cy="6872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791450" cy="6858000"/>
          </a:xfrm>
          <a:prstGeom prst="rect">
            <a:avLst/>
          </a:prstGeom>
        </p:spPr>
      </p:pic>
      <p:sp>
        <p:nvSpPr>
          <p:cNvPr id="4" name="同心圆 3"/>
          <p:cNvSpPr>
            <a:spLocks noChangeAspect="1"/>
          </p:cNvSpPr>
          <p:nvPr userDrawn="1"/>
        </p:nvSpPr>
        <p:spPr>
          <a:xfrm>
            <a:off x="10583862" y="3791116"/>
            <a:ext cx="3672000" cy="3672000"/>
          </a:xfrm>
          <a:prstGeom prst="don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图文框 6"/>
          <p:cNvSpPr/>
          <p:nvPr userDrawn="1"/>
        </p:nvSpPr>
        <p:spPr>
          <a:xfrm>
            <a:off x="0" y="6406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10035175" y="2"/>
            <a:ext cx="2160000" cy="460627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40000" y="0"/>
            <a:ext cx="432000" cy="1080000"/>
          </a:xfrm>
          <a:custGeom>
            <a:avLst/>
            <a:gdLst/>
            <a:ahLst/>
            <a:cxnLst/>
            <a:rect l="l" t="t" r="r" b="b"/>
            <a:pathLst>
              <a:path w="432000" h="1080000">
                <a:moveTo>
                  <a:pt x="108951" y="0"/>
                </a:moveTo>
                <a:lnTo>
                  <a:pt x="432000" y="0"/>
                </a:lnTo>
                <a:lnTo>
                  <a:pt x="432000" y="1080000"/>
                </a:lnTo>
                <a:lnTo>
                  <a:pt x="108951" y="1080000"/>
                </a:lnTo>
                <a:close/>
                <a:moveTo>
                  <a:pt x="0" y="0"/>
                </a:moveTo>
                <a:lnTo>
                  <a:pt x="64610" y="0"/>
                </a:lnTo>
                <a:lnTo>
                  <a:pt x="64610" y="1080000"/>
                </a:lnTo>
                <a:lnTo>
                  <a:pt x="0" y="1080000"/>
                </a:lnTo>
                <a:close/>
              </a:path>
            </a:pathLst>
          </a:custGeom>
          <a:solidFill>
            <a:srgbClr val="939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173787" y="966139"/>
            <a:ext cx="4320000" cy="0"/>
          </a:xfrm>
          <a:prstGeom prst="line">
            <a:avLst/>
          </a:prstGeom>
          <a:ln w="50800" cmpd="dbl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图文框 6"/>
          <p:cNvSpPr/>
          <p:nvPr userDrawn="1"/>
        </p:nvSpPr>
        <p:spPr>
          <a:xfrm>
            <a:off x="-30813" y="0"/>
            <a:ext cx="12225988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10035175" y="2"/>
            <a:ext cx="2160000" cy="4606277"/>
          </a:xfrm>
          <a:prstGeom prst="rect">
            <a:avLst/>
          </a:prstGeom>
        </p:spPr>
      </p:pic>
      <p:sp>
        <p:nvSpPr>
          <p:cNvPr id="5" name="图文框 4"/>
          <p:cNvSpPr/>
          <p:nvPr userDrawn="1"/>
        </p:nvSpPr>
        <p:spPr>
          <a:xfrm>
            <a:off x="0" y="0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0A27C80-5FD3-4361-BB31-75FBA1966619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>
            <a:spLocks noChangeAspect="1"/>
          </p:cNvSpPr>
          <p:nvPr userDrawn="1"/>
        </p:nvSpPr>
        <p:spPr>
          <a:xfrm>
            <a:off x="8535988" y="4267994"/>
            <a:ext cx="1800000" cy="1800000"/>
          </a:xfrm>
          <a:prstGeom prst="ellipse">
            <a:avLst/>
          </a:prstGeom>
          <a:solidFill>
            <a:srgbClr val="B6D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椭圆 10"/>
          <p:cNvSpPr>
            <a:spLocks noChangeAspect="1"/>
          </p:cNvSpPr>
          <p:nvPr userDrawn="1"/>
        </p:nvSpPr>
        <p:spPr>
          <a:xfrm>
            <a:off x="9297988" y="4572794"/>
            <a:ext cx="3420000" cy="3420000"/>
          </a:xfrm>
          <a:prstGeom prst="ellipse">
            <a:avLst/>
          </a:prstGeom>
          <a:pattFill prst="dkDnDiag">
            <a:fgClr>
              <a:srgbClr val="A9DA67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9394C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8535988" y="0"/>
            <a:ext cx="3678972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18034" cy="1018034"/>
          </a:xfrm>
          <a:prstGeom prst="rect">
            <a:avLst/>
          </a:prstGeom>
        </p:spPr>
      </p:pic>
      <p:sp>
        <p:nvSpPr>
          <p:cNvPr id="8" name="图文框 7"/>
          <p:cNvSpPr/>
          <p:nvPr userDrawn="1"/>
        </p:nvSpPr>
        <p:spPr>
          <a:xfrm>
            <a:off x="-30813" y="0"/>
            <a:ext cx="12225988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</a:fld>
            <a:endParaRPr lang="en-US" altLang="zh-CN"/>
          </a:p>
        </p:txBody>
      </p:sp>
      <p:sp>
        <p:nvSpPr>
          <p:cNvPr id="6" name="图文框 5"/>
          <p:cNvSpPr/>
          <p:nvPr userDrawn="1"/>
        </p:nvSpPr>
        <p:spPr>
          <a:xfrm>
            <a:off x="0" y="6406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760" y="274703"/>
            <a:ext cx="10975657" cy="114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760" y="1600571"/>
            <a:ext cx="10975657" cy="452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758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/>
          <a:lstStyle>
            <a:lvl1pPr>
              <a:defRPr sz="1600">
                <a:latin typeface="+mn-lt"/>
              </a:defRPr>
            </a:lvl1pPr>
          </a:lstStyle>
          <a:p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685" y="6246671"/>
            <a:ext cx="3861806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/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9876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/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300">
          <a:solidFill>
            <a:schemeClr val="bg1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54419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108902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63322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217741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408305" indent="-408305" algn="l" rtl="0" fontAlgn="base">
        <a:spcBef>
          <a:spcPct val="20000"/>
        </a:spcBef>
        <a:spcAft>
          <a:spcPct val="0"/>
        </a:spcAft>
        <a:buChar char="•"/>
        <a:defRPr sz="3800">
          <a:solidFill>
            <a:schemeClr val="bg1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884555" indent="-340360" algn="l" rtl="0" fontAlgn="base">
        <a:spcBef>
          <a:spcPct val="20000"/>
        </a:spcBef>
        <a:spcAft>
          <a:spcPct val="0"/>
        </a:spcAft>
        <a:buChar char="–"/>
        <a:defRPr sz="3400">
          <a:solidFill>
            <a:schemeClr val="bg1">
              <a:lumMod val="60000"/>
              <a:lumOff val="40000"/>
            </a:schemeClr>
          </a:solidFill>
          <a:latin typeface="+mn-lt"/>
          <a:ea typeface="+mn-ea"/>
        </a:defRPr>
      </a:lvl2pPr>
      <a:lvl3pPr marL="1360805" indent="-272415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bg1">
              <a:lumMod val="60000"/>
              <a:lumOff val="40000"/>
            </a:schemeClr>
          </a:solidFill>
          <a:latin typeface="+mn-lt"/>
          <a:ea typeface="+mn-ea"/>
        </a:defRPr>
      </a:lvl3pPr>
      <a:lvl4pPr marL="1905000" indent="-272415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>
              <a:lumMod val="60000"/>
              <a:lumOff val="40000"/>
            </a:schemeClr>
          </a:solidFill>
          <a:latin typeface="+mn-lt"/>
          <a:ea typeface="+mn-ea"/>
        </a:defRPr>
      </a:lvl4pPr>
      <a:lvl5pPr marL="2449830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>
              <a:lumMod val="60000"/>
              <a:lumOff val="40000"/>
            </a:schemeClr>
          </a:solidFill>
          <a:latin typeface="+mn-lt"/>
          <a:ea typeface="+mn-ea"/>
        </a:defRPr>
      </a:lvl5pPr>
      <a:lvl6pPr marL="2994025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3538220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4082415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4627245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025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22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415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61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44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635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83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14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themeOverride" Target="../theme/themeOverride3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themeOverride" Target="../theme/themeOverride4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5.xml"/><Relationship Id="rId2" Type="http://schemas.openxmlformats.org/officeDocument/2006/relationships/image" Target="../media/image15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themeOverride" Target="../theme/themeOverride6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62" y="378"/>
            <a:ext cx="12188685" cy="6909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5" tIns="68259" rIns="136525" bIns="68259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026" name="Picture 2" descr="C:\Users\yyj\Desktop\S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1" y="71721"/>
            <a:ext cx="4896914" cy="94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062796" y="117199"/>
            <a:ext cx="4131251" cy="5664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36525" tIns="68259" rIns="136525" bIns="68259" anchor="ctr">
            <a:spAutoFit/>
          </a:bodyPr>
          <a:lstStyle/>
          <a:p>
            <a:pPr>
              <a:defRPr/>
            </a:pPr>
            <a:r>
              <a:rPr lang="zh-CN" altLang="zh-CN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明道•立德•育爱•</a:t>
            </a:r>
            <a:r>
              <a:rPr lang="zh-CN" altLang="en-US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奉</a:t>
            </a:r>
            <a:r>
              <a:rPr lang="zh-CN" altLang="zh-CN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献 </a:t>
            </a:r>
            <a:endParaRPr lang="zh-CN" altLang="zh-CN" sz="2800" dirty="0">
              <a:solidFill>
                <a:prstClr val="white"/>
              </a:solidFill>
              <a:latin typeface="方正启体简体" pitchFamily="65" charset="-122"/>
              <a:ea typeface="方正启体简体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9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" y="6598101"/>
            <a:ext cx="12192917" cy="2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35" y="2134792"/>
            <a:ext cx="11014575" cy="11091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926367" y="3734696"/>
            <a:ext cx="3517248" cy="397510"/>
          </a:xfrm>
          <a:prstGeom prst="rect">
            <a:avLst/>
          </a:prstGeom>
          <a:solidFill>
            <a:srgbClr val="B2D383"/>
          </a:solidFill>
        </p:spPr>
        <p:txBody>
          <a:bodyPr vert="horz" wrap="square" lIns="91422" tIns="45710" rIns="91422" bIns="45710" numCol="1" anchor="t">
            <a:spAutoFit/>
          </a:bodyPr>
          <a:p>
            <a:pPr marL="0" indent="0" algn="ctr" defTabSz="9144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20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张克顺</a:t>
            </a:r>
            <a:r>
              <a:rPr lang="en-US" altLang="zh-CN" sz="20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周庆红 主编</a:t>
            </a:r>
            <a:endParaRPr lang="ko-KR" altLang="en-US" sz="2000" b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7551" y="3699111"/>
            <a:ext cx="33966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chemeClr val="accent4">
                    <a:lumMod val="10000"/>
                  </a:schemeClr>
                </a:solidFill>
              </a:rPr>
              <a:t>授课人：马萍憶</a:t>
            </a:r>
            <a:endParaRPr lang="zh-CN" altLang="en-US" sz="3600" b="1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467" y="4572847"/>
            <a:ext cx="1739739" cy="169529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73744" y="4877561"/>
            <a:ext cx="29375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chemeClr val="accent4">
                    <a:lumMod val="10000"/>
                  </a:schemeClr>
                </a:solidFill>
              </a:rPr>
              <a:t>个人公众号：</a:t>
            </a:r>
            <a:endParaRPr lang="zh-CN" altLang="en-US" sz="3600" b="1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10" bldLvl="0" animBg="1"/>
      <p:bldP spid="27" grpId="1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1870" y="655320"/>
            <a:ext cx="6858000" cy="88773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</a:t>
            </a:r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幼儿绘本开发的基本流程</a:t>
            </a:r>
            <a:endParaRPr lang="en-US" altLang="zh-CN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1870" y="1724025"/>
            <a:ext cx="739775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一、确定主题</a:t>
            </a:r>
            <a:endParaRPr lang="en-US" altLang="zh-CN" sz="22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tabLst>
                <a:tab pos="266700" algn="l"/>
              </a:tabLst>
            </a:pP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62100" y="2374900"/>
            <a:ext cx="323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深入细致的前期研学工作</a:t>
            </a:r>
            <a:endParaRPr lang="zh-CN" altLang="en-US" sz="2000"/>
          </a:p>
        </p:txBody>
      </p:sp>
      <p:sp>
        <p:nvSpPr>
          <p:cNvPr id="3" name="文本框 2"/>
          <p:cNvSpPr txBox="1"/>
          <p:nvPr/>
        </p:nvSpPr>
        <p:spPr>
          <a:xfrm>
            <a:off x="1193800" y="2942590"/>
            <a:ext cx="980821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algn="just">
              <a:buClrTx/>
              <a:buSzTx/>
              <a:buFontTx/>
              <a:buNone/>
            </a:pP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初步确定绘本的阅读需求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</a:t>
            </a:r>
            <a:endParaRPr lang="en-US" altLang="zh-CN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2800" b="1"/>
          </a:p>
        </p:txBody>
      </p:sp>
      <p:sp>
        <p:nvSpPr>
          <p:cNvPr id="5" name="文本框 4"/>
          <p:cNvSpPr txBox="1"/>
          <p:nvPr/>
        </p:nvSpPr>
        <p:spPr>
          <a:xfrm>
            <a:off x="1193800" y="3589020"/>
            <a:ext cx="30429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algn="just">
              <a:buClrTx/>
              <a:buSzTx/>
              <a:buFontTx/>
              <a:buNone/>
            </a:pP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·明确幼儿的喜好</a:t>
            </a:r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1193800" y="4361815"/>
            <a:ext cx="37579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·遴选最有价值的主题</a:t>
            </a:r>
            <a:r>
              <a:rPr lang="zh-CN" altLang="en-US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59780" y="2279650"/>
            <a:ext cx="5339715" cy="1418590"/>
            <a:chOff x="5859780" y="2279650"/>
            <a:chExt cx="5339715" cy="1418590"/>
          </a:xfrm>
        </p:grpSpPr>
        <p:sp>
          <p:nvSpPr>
            <p:cNvPr id="4" name="文本框 3"/>
            <p:cNvSpPr txBox="1"/>
            <p:nvPr/>
          </p:nvSpPr>
          <p:spPr>
            <a:xfrm>
              <a:off x="6556375" y="2577465"/>
              <a:ext cx="3858895" cy="70739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l" defTabSz="508000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zh-CN" altLang="en-US" sz="200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绘本开本、结构、封面及整体装帧风格等</a:t>
              </a:r>
              <a:endParaRPr lang="ko-KR" altLang="en-US" sz="200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5859780" y="2279650"/>
              <a:ext cx="5339715" cy="1418590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</a:t>
            </a:r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幼儿绘本开发的基本流程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1870" y="1861820"/>
            <a:ext cx="7397750" cy="172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一、确定主题</a:t>
            </a:r>
            <a:endParaRPr lang="zh-CN" altLang="en-US" sz="2200"/>
          </a:p>
          <a:p>
            <a:pPr>
              <a:tabLst>
                <a:tab pos="266700" algn="l"/>
              </a:tabLst>
            </a:pPr>
            <a:endParaRPr lang="en-US" altLang="zh-CN" sz="22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tabLst>
                <a:tab pos="266700" algn="l"/>
              </a:tabLst>
            </a:pPr>
            <a:endParaRPr lang="en-US" altLang="zh-CN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5600" y="2369185"/>
            <a:ext cx="145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2.确定内容</a:t>
            </a:r>
            <a:endParaRPr lang="zh-CN" altLang="en-US" sz="2000"/>
          </a:p>
          <a:p>
            <a:pPr algn="just"/>
            <a:endParaRPr lang="zh-CN" altLang="en-US" sz="2000"/>
          </a:p>
        </p:txBody>
      </p:sp>
      <p:sp>
        <p:nvSpPr>
          <p:cNvPr id="3" name="文本框 2"/>
          <p:cNvSpPr txBox="1"/>
          <p:nvPr/>
        </p:nvSpPr>
        <p:spPr>
          <a:xfrm>
            <a:off x="1193165" y="2942590"/>
            <a:ext cx="980821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algn="just">
              <a:buClrTx/>
              <a:buSzTx/>
              <a:buFontTx/>
              <a:buNone/>
            </a:pP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宏观上进行整体规划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</a:t>
            </a:r>
            <a:endParaRPr lang="en-US" altLang="zh-CN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2800" b="1"/>
          </a:p>
        </p:txBody>
      </p:sp>
      <p:sp>
        <p:nvSpPr>
          <p:cNvPr id="5" name="文本框 4"/>
          <p:cNvSpPr txBox="1"/>
          <p:nvPr/>
        </p:nvSpPr>
        <p:spPr>
          <a:xfrm>
            <a:off x="1193483" y="3750310"/>
            <a:ext cx="48304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algn="just">
              <a:buClrTx/>
              <a:buSzTx/>
              <a:buFontTx/>
              <a:buNone/>
            </a:pP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明确绘本开发、制作的定位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065905" y="1524000"/>
            <a:ext cx="5339080" cy="1418590"/>
            <a:chOff x="6403" y="2400"/>
            <a:chExt cx="8408" cy="2234"/>
          </a:xfrm>
        </p:grpSpPr>
        <p:sp>
          <p:nvSpPr>
            <p:cNvPr id="9" name="文本框 8"/>
            <p:cNvSpPr txBox="1"/>
            <p:nvPr/>
          </p:nvSpPr>
          <p:spPr>
            <a:xfrm>
              <a:off x="7407" y="2960"/>
              <a:ext cx="6401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rgbClr val="6D70C7"/>
                  </a:solidFill>
                </a:rPr>
                <a:t>对开发目的、创编主题、阅读对象、题材样式等进行详细的梳理</a:t>
              </a:r>
              <a:endParaRPr lang="zh-CN" altLang="en-US" sz="2000">
                <a:solidFill>
                  <a:srgbClr val="6D70C7"/>
                </a:solidFill>
              </a:endParaRPr>
            </a:p>
          </p:txBody>
        </p:sp>
        <p:sp>
          <p:nvSpPr>
            <p:cNvPr id="4" name="云形标注 3"/>
            <p:cNvSpPr/>
            <p:nvPr/>
          </p:nvSpPr>
          <p:spPr>
            <a:xfrm>
              <a:off x="6403" y="2400"/>
              <a:ext cx="8409" cy="223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幼儿绘本开发的基本流程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18235" y="1344930"/>
            <a:ext cx="943229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zh-CN" sz="24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en-US" altLang="zh-CN" sz="24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组建团队</a:t>
            </a:r>
            <a:r>
              <a:rPr lang="zh-CN" altLang="en-US" sz="24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4965" y="2299335"/>
            <a:ext cx="2341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组建团队的优势</a:t>
            </a:r>
            <a:endParaRPr lang="zh-CN" altLang="en-US" sz="2000"/>
          </a:p>
        </p:txBody>
      </p:sp>
      <p:grpSp>
        <p:nvGrpSpPr>
          <p:cNvPr id="6" name="组合 5"/>
          <p:cNvGrpSpPr/>
          <p:nvPr/>
        </p:nvGrpSpPr>
        <p:grpSpPr>
          <a:xfrm>
            <a:off x="2167890" y="2891155"/>
            <a:ext cx="7689850" cy="2650490"/>
            <a:chOff x="3414" y="4553"/>
            <a:chExt cx="12110" cy="4174"/>
          </a:xfrm>
        </p:grpSpPr>
        <p:sp>
          <p:nvSpPr>
            <p:cNvPr id="3" name="文本框 2"/>
            <p:cNvSpPr txBox="1"/>
            <p:nvPr/>
          </p:nvSpPr>
          <p:spPr>
            <a:xfrm>
              <a:off x="3414" y="4553"/>
              <a:ext cx="12111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en-US" altLang="zh-CN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·</a:t>
              </a:r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明确各阶段的工作目标、标准条件、任务分配</a:t>
              </a:r>
              <a:r>
                <a:rPr lang="en-US" altLang="zh-CN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</a:t>
              </a:r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440" y="6229"/>
              <a:ext cx="7044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en-US" altLang="zh-CN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·</a:t>
              </a:r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发挥团队成员的专业特长</a:t>
              </a:r>
              <a:endParaRPr lang="zh-CN" altLang="en-US" sz="2800" b="1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414" y="7905"/>
              <a:ext cx="7044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en-US" altLang="zh-CN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·</a:t>
              </a:r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有效解决遇到的各种问题</a:t>
              </a:r>
              <a:endParaRPr lang="zh-CN" altLang="en-US" sz="2800" b="1"/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1870" y="655320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幼儿绘本开发的基本流程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1870" y="1512570"/>
            <a:ext cx="9432290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zh-CN" sz="24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en-US" altLang="zh-CN" sz="24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组建团队</a:t>
            </a:r>
            <a:r>
              <a:rPr lang="zh-CN" altLang="en-US" sz="24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sz="2000" kern="100" dirty="0">
                <a:solidFill>
                  <a:schemeClr val="bg1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团队成员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</a:t>
            </a:r>
            <a:endParaRPr lang="zh-CN" altLang="en-US" sz="2000" kern="100" dirty="0">
              <a:solidFill>
                <a:srgbClr val="6D70C7"/>
              </a:solidFill>
              <a:latin typeface="Calibri" panose="020F0502020204030204" pitchFamily="34" charset="0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398770" y="2841625"/>
            <a:ext cx="2628265" cy="1988185"/>
            <a:chOff x="5398770" y="2841625"/>
            <a:chExt cx="2628265" cy="1988185"/>
          </a:xfrm>
        </p:grpSpPr>
        <p:sp>
          <p:nvSpPr>
            <p:cNvPr id="16" name="流程图: 联系 15"/>
            <p:cNvSpPr/>
            <p:nvPr/>
          </p:nvSpPr>
          <p:spPr>
            <a:xfrm>
              <a:off x="5398770" y="2841625"/>
              <a:ext cx="2362200" cy="1988185"/>
            </a:xfrm>
            <a:prstGeom prst="flowChartConnector">
              <a:avLst/>
            </a:prstGeom>
            <a:solidFill>
              <a:schemeClr val="tx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810885" y="3239135"/>
              <a:ext cx="2216150" cy="9531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 kern="100" dirty="0">
                  <a:solidFill>
                    <a:schemeClr val="bg1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团队成员</a:t>
              </a:r>
              <a:endParaRPr lang="zh-CN" altLang="en-US" sz="2800" b="1" kern="100" dirty="0">
                <a:solidFill>
                  <a:schemeClr val="bg1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r>
                <a:rPr lang="zh-CN" altLang="en-US" sz="2800" b="1" kern="100" dirty="0">
                  <a:solidFill>
                    <a:schemeClr val="bg1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准入标准</a:t>
              </a:r>
              <a:r>
                <a:rPr lang="en-US" altLang="zh-CN" kern="100" dirty="0">
                  <a:solidFill>
                    <a:schemeClr val="bg1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</a:t>
              </a:r>
              <a:r>
                <a:rPr lang="en-US" altLang="zh-CN" kern="100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</a:t>
              </a:r>
              <a:endParaRPr lang="en-US" altLang="zh-CN" kern="1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480425" y="3366135"/>
            <a:ext cx="2717165" cy="1021080"/>
            <a:chOff x="8480425" y="3366135"/>
            <a:chExt cx="2717165" cy="1021080"/>
          </a:xfrm>
        </p:grpSpPr>
        <p:sp>
          <p:nvSpPr>
            <p:cNvPr id="9" name="文本框 8"/>
            <p:cNvSpPr txBox="1"/>
            <p:nvPr/>
          </p:nvSpPr>
          <p:spPr>
            <a:xfrm>
              <a:off x="8726805" y="3596005"/>
              <a:ext cx="2327910" cy="5276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独立创新能力</a:t>
              </a:r>
              <a:endPara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13" name="圆角矩形标注 12"/>
            <p:cNvSpPr/>
            <p:nvPr/>
          </p:nvSpPr>
          <p:spPr>
            <a:xfrm rot="5400000">
              <a:off x="9328150" y="2518410"/>
              <a:ext cx="1021080" cy="2717165"/>
            </a:xfrm>
            <a:prstGeom prst="wedgeRoundRect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226050" y="1692275"/>
            <a:ext cx="2896235" cy="810260"/>
            <a:chOff x="5226050" y="1692275"/>
            <a:chExt cx="2896235" cy="810260"/>
          </a:xfrm>
        </p:grpSpPr>
        <p:sp>
          <p:nvSpPr>
            <p:cNvPr id="4" name="文本框 3"/>
            <p:cNvSpPr txBox="1"/>
            <p:nvPr/>
          </p:nvSpPr>
          <p:spPr>
            <a:xfrm>
              <a:off x="5436235" y="1832610"/>
              <a:ext cx="2685415" cy="46164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zh-CN" altLang="en-US" sz="2800" b="1" kern="100" dirty="0">
                  <a:solidFill>
                    <a:srgbClr val="6D70C7"/>
                  </a:solidFill>
                  <a:latin typeface="Calibri" panose="020F0502020204030204" pitchFamily="34" charset="0"/>
                  <a:ea typeface="楷体" panose="02010609060101010101" pitchFamily="49" charset="-122"/>
                  <a:sym typeface="+mn-ea"/>
                </a:rPr>
                <a:t>有较强团队意识</a:t>
              </a:r>
              <a:endParaRPr lang="zh-CN" altLang="en-US" sz="2800" b="1"/>
            </a:p>
          </p:txBody>
        </p:sp>
        <p:sp>
          <p:nvSpPr>
            <p:cNvPr id="14" name="圆角矩形标注 13"/>
            <p:cNvSpPr/>
            <p:nvPr/>
          </p:nvSpPr>
          <p:spPr>
            <a:xfrm>
              <a:off x="5226050" y="1692275"/>
              <a:ext cx="2896870" cy="810895"/>
            </a:xfrm>
            <a:prstGeom prst="wedgeRoundRect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>
              <a:noAutofit/>
            </a:bodyPr>
            <a:lstStyle/>
            <a:p>
              <a:pPr marL="0" indent="0" algn="ctr" defTabSz="508000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>
                <a:latin typeface="Rockwell" panose="02060603020205020403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90930" y="3348355"/>
            <a:ext cx="3617595" cy="1043940"/>
            <a:chOff x="1090930" y="3348355"/>
            <a:chExt cx="3617595" cy="1043940"/>
          </a:xfrm>
        </p:grpSpPr>
        <p:sp>
          <p:nvSpPr>
            <p:cNvPr id="11" name="文本框 10"/>
            <p:cNvSpPr txBox="1"/>
            <p:nvPr/>
          </p:nvSpPr>
          <p:spPr>
            <a:xfrm>
              <a:off x="1090930" y="3439160"/>
              <a:ext cx="3400425" cy="95313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专业知识和技能水平</a:t>
              </a:r>
              <a:endPara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优势互补</a:t>
              </a:r>
              <a:endParaRPr lang="zh-CN" altLang="en-US" sz="2800" b="1"/>
            </a:p>
          </p:txBody>
        </p:sp>
        <p:sp>
          <p:nvSpPr>
            <p:cNvPr id="15" name="圆角矩形标注 14"/>
            <p:cNvSpPr/>
            <p:nvPr/>
          </p:nvSpPr>
          <p:spPr>
            <a:xfrm rot="5400000" flipV="1">
              <a:off x="2395855" y="2043430"/>
              <a:ext cx="1007745" cy="3618230"/>
            </a:xfrm>
            <a:prstGeom prst="wedgeRoundRect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>
              <a:noAutofit/>
            </a:bodyPr>
            <a:lstStyle/>
            <a:p>
              <a:pPr marL="0" indent="0" algn="ctr" defTabSz="508000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>
                <a:latin typeface="Rockwell" panose="02060603020205020403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幼儿绘本开发的基本流程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91870" y="1454150"/>
            <a:ext cx="9432290" cy="2122170"/>
            <a:chOff x="1562" y="2290"/>
            <a:chExt cx="14854" cy="3342"/>
          </a:xfrm>
        </p:grpSpPr>
        <p:sp>
          <p:nvSpPr>
            <p:cNvPr id="8" name="矩形 7"/>
            <p:cNvSpPr/>
            <p:nvPr/>
          </p:nvSpPr>
          <p:spPr>
            <a:xfrm>
              <a:off x="1562" y="2290"/>
              <a:ext cx="14854" cy="33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三</a:t>
              </a:r>
              <a:r>
                <a:rPr lang="en-US" altLang="zh-CN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</a:t>
              </a: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整理素材</a:t>
              </a:r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</a:t>
              </a:r>
              <a:endPara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en-US" altLang="zh-CN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</a:t>
              </a:r>
              <a:endPara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 marL="0" algn="just">
                <a:buClrTx/>
                <a:buSzTx/>
                <a:buFontTx/>
                <a:buNone/>
              </a:pPr>
              <a:r>
                <a:rPr lang="en-US" altLang="zh-CN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 </a:t>
              </a:r>
              <a:endPara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 marL="0" algn="just">
                <a:buClrTx/>
                <a:buSzTx/>
                <a:buFontTx/>
                <a:buNone/>
              </a:pPr>
              <a:endPara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just"/>
              <a:endParaRPr lang="zh-CN" altLang="en-US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077" y="3814"/>
              <a:ext cx="24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</a:t>
              </a:r>
              <a:r>
                <a:rPr lang="en-US" altLang="zh-CN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1.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收集素材</a:t>
              </a:r>
              <a:endParaRPr lang="zh-CN" altLang="en-US" sz="200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827530" y="2820670"/>
            <a:ext cx="75126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·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素材主要包括与开发主题相关的图片、文字</a:t>
            </a:r>
            <a:r>
              <a:rPr lang="en-US" altLang="zh-CN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3926840" y="3342640"/>
            <a:ext cx="2771775" cy="990600"/>
            <a:chOff x="2643" y="5161"/>
            <a:chExt cx="4920" cy="1560"/>
          </a:xfrm>
          <a:solidFill>
            <a:schemeClr val="tx1"/>
          </a:solidFill>
        </p:grpSpPr>
        <p:sp>
          <p:nvSpPr>
            <p:cNvPr id="20" name="流程图: 可选过程 19"/>
            <p:cNvSpPr/>
            <p:nvPr/>
          </p:nvSpPr>
          <p:spPr>
            <a:xfrm>
              <a:off x="2643" y="5161"/>
              <a:ext cx="4920" cy="1560"/>
            </a:xfrm>
            <a:prstGeom prst="flowChartAlternateProcess">
              <a:avLst/>
            </a:prstGeom>
            <a:solidFill>
              <a:schemeClr val="tx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877" y="5530"/>
              <a:ext cx="4168" cy="822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</p:spPr>
          <p:txBody>
            <a:bodyPr wrap="square" rtlCol="0" anchor="t">
              <a:spAutoFit/>
            </a:bodyPr>
            <a:p>
              <a:pPr marL="0" algn="just">
                <a:buClrTx/>
                <a:buSzTx/>
                <a:buFontTx/>
                <a:buNone/>
              </a:pPr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素材收集方法</a:t>
              </a:r>
              <a:endParaRPr lang="zh-CN" altLang="en-US" sz="280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428875" y="4525010"/>
            <a:ext cx="6428105" cy="784225"/>
            <a:chOff x="3825" y="7126"/>
            <a:chExt cx="10123" cy="1235"/>
          </a:xfrm>
        </p:grpSpPr>
        <p:grpSp>
          <p:nvGrpSpPr>
            <p:cNvPr id="22" name="组合 21"/>
            <p:cNvGrpSpPr/>
            <p:nvPr/>
          </p:nvGrpSpPr>
          <p:grpSpPr>
            <a:xfrm>
              <a:off x="10242" y="7127"/>
              <a:ext cx="3706" cy="1234"/>
              <a:chOff x="10242" y="7127"/>
              <a:chExt cx="3706" cy="1234"/>
            </a:xfrm>
          </p:grpSpPr>
          <p:sp>
            <p:nvSpPr>
              <p:cNvPr id="18" name="圆角矩形标注 17"/>
              <p:cNvSpPr/>
              <p:nvPr/>
            </p:nvSpPr>
            <p:spPr>
              <a:xfrm flipV="1">
                <a:off x="10242" y="7127"/>
                <a:ext cx="3472" cy="1235"/>
              </a:xfrm>
              <a:prstGeom prst="wedgeRoundRectCallou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10242" y="7283"/>
                <a:ext cx="3707" cy="91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marL="0" algn="just">
                  <a:buClrTx/>
                  <a:buSzTx/>
                  <a:buFontTx/>
                  <a:buNone/>
                </a:pPr>
                <a:r>
                  <a:rPr lang="zh-CN" altLang="en-US" sz="3200" b="1" kern="10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摄影摄像等</a:t>
                </a:r>
                <a:r>
                  <a:rPr lang="en-US" altLang="zh-CN" kern="100" dirty="0">
                    <a:solidFill>
                      <a:srgbClr val="6D70C7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    </a:t>
                </a:r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825" y="7127"/>
              <a:ext cx="3106" cy="1234"/>
              <a:chOff x="2316" y="6571"/>
              <a:chExt cx="3106" cy="1234"/>
            </a:xfrm>
          </p:grpSpPr>
          <p:sp>
            <p:nvSpPr>
              <p:cNvPr id="12" name="圆角矩形标注 11"/>
              <p:cNvSpPr/>
              <p:nvPr/>
            </p:nvSpPr>
            <p:spPr>
              <a:xfrm flipH="1" flipV="1">
                <a:off x="2316" y="6571"/>
                <a:ext cx="3106" cy="1234"/>
              </a:xfrm>
              <a:prstGeom prst="wedgeRoundRectCallou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2316" y="6729"/>
                <a:ext cx="2934" cy="91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zh-CN" altLang="en-US" sz="3200" b="1" kern="10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文献阅读</a:t>
                </a:r>
                <a:endParaRPr lang="zh-CN" altLang="en-US" sz="32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7115" y="7126"/>
              <a:ext cx="2860" cy="1234"/>
              <a:chOff x="5013" y="6571"/>
              <a:chExt cx="2860" cy="1234"/>
            </a:xfrm>
          </p:grpSpPr>
          <p:sp>
            <p:nvSpPr>
              <p:cNvPr id="16" name="圆角矩形标注 15"/>
              <p:cNvSpPr/>
              <p:nvPr/>
            </p:nvSpPr>
            <p:spPr>
              <a:xfrm flipV="1">
                <a:off x="5013" y="6571"/>
                <a:ext cx="2861" cy="1234"/>
              </a:xfrm>
              <a:prstGeom prst="wedgeRoundRectCallou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5013" y="6729"/>
                <a:ext cx="2860" cy="91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zh-CN" altLang="en-US" sz="3200" b="1" kern="10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图画日记</a:t>
                </a:r>
                <a:endParaRPr lang="zh-CN" altLang="en-US" sz="32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</p:txBody>
          </p:sp>
        </p:grp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幼儿绘本开发的基本流程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1870" y="1630045"/>
            <a:ext cx="225742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4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en-US" altLang="zh-CN" sz="24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整理素材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</a:t>
            </a:r>
            <a:endParaRPr lang="en-US" altLang="zh-CN" sz="2000" kern="100" dirty="0">
              <a:solidFill>
                <a:srgbClr val="6D70C7"/>
              </a:solidFill>
              <a:latin typeface="Calibri" panose="020F0502020204030204" pitchFamily="34" charset="0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4595" y="2612390"/>
            <a:ext cx="18224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2.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处理素材</a:t>
            </a:r>
            <a:r>
              <a:rPr lang="en-US" altLang="zh-CN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878705" y="2820035"/>
            <a:ext cx="2438400" cy="1371600"/>
            <a:chOff x="7348" y="4441"/>
            <a:chExt cx="3840" cy="2160"/>
          </a:xfrm>
        </p:grpSpPr>
        <p:sp>
          <p:nvSpPr>
            <p:cNvPr id="13" name="流程图: 联系 12"/>
            <p:cNvSpPr/>
            <p:nvPr/>
          </p:nvSpPr>
          <p:spPr>
            <a:xfrm>
              <a:off x="7348" y="4441"/>
              <a:ext cx="3840" cy="2160"/>
            </a:xfrm>
            <a:prstGeom prst="flowChartConnector">
              <a:avLst/>
            </a:prstGeom>
            <a:solidFill>
              <a:schemeClr val="tx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838" y="5062"/>
              <a:ext cx="2860" cy="91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32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处理素材</a:t>
              </a:r>
              <a:r>
                <a:rPr lang="en-US" altLang="zh-CN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</a:t>
              </a:r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164705" y="2481580"/>
            <a:ext cx="3070860" cy="685800"/>
            <a:chOff x="11283" y="3908"/>
            <a:chExt cx="4836" cy="1080"/>
          </a:xfrm>
        </p:grpSpPr>
        <p:grpSp>
          <p:nvGrpSpPr>
            <p:cNvPr id="20" name="组合 19"/>
            <p:cNvGrpSpPr/>
            <p:nvPr/>
          </p:nvGrpSpPr>
          <p:grpSpPr>
            <a:xfrm>
              <a:off x="12639" y="3908"/>
              <a:ext cx="3480" cy="1080"/>
              <a:chOff x="11342" y="3933"/>
              <a:chExt cx="3480" cy="1080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11978" y="4201"/>
                <a:ext cx="2208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marL="0" algn="just">
                  <a:buClrTx/>
                  <a:buSzTx/>
                  <a:buFontTx/>
                  <a:buNone/>
                </a:pPr>
                <a:r>
                  <a:rPr lang="zh-CN" altLang="en-US" sz="2400" kern="100" dirty="0">
                    <a:solidFill>
                      <a:srgbClr val="6D70C7"/>
                    </a:solidFill>
                    <a:latin typeface="Calibri" panose="020F0502020204030204" pitchFamily="34" charset="0"/>
                    <a:ea typeface="楷体" panose="02010609060101010101" pitchFamily="49" charset="-122"/>
                    <a:sym typeface="+mn-ea"/>
                  </a:rPr>
                  <a:t>归类整理</a:t>
                </a:r>
                <a:endParaRPr lang="zh-CN" altLang="en-US" sz="2400"/>
              </a:p>
            </p:txBody>
          </p:sp>
          <p:sp>
            <p:nvSpPr>
              <p:cNvPr id="15" name="流程图: 联系 14"/>
              <p:cNvSpPr/>
              <p:nvPr/>
            </p:nvSpPr>
            <p:spPr>
              <a:xfrm>
                <a:off x="11342" y="3933"/>
                <a:ext cx="3480" cy="1080"/>
              </a:xfrm>
              <a:prstGeom prst="flowChartConnector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23" name="直接箭头连接符 22"/>
            <p:cNvCxnSpPr/>
            <p:nvPr/>
          </p:nvCxnSpPr>
          <p:spPr>
            <a:xfrm flipV="1">
              <a:off x="11283" y="4561"/>
              <a:ext cx="1320" cy="3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4993005" y="1753235"/>
            <a:ext cx="2209800" cy="1066800"/>
            <a:chOff x="7863" y="2761"/>
            <a:chExt cx="3480" cy="1680"/>
          </a:xfrm>
        </p:grpSpPr>
        <p:grpSp>
          <p:nvGrpSpPr>
            <p:cNvPr id="19" name="组合 18"/>
            <p:cNvGrpSpPr/>
            <p:nvPr/>
          </p:nvGrpSpPr>
          <p:grpSpPr>
            <a:xfrm>
              <a:off x="7863" y="2761"/>
              <a:ext cx="3480" cy="1080"/>
              <a:chOff x="7923" y="3121"/>
              <a:chExt cx="3480" cy="1080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8499" y="3298"/>
                <a:ext cx="2688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zh-CN" altLang="en-US" sz="2400" kern="100" dirty="0">
                    <a:solidFill>
                      <a:srgbClr val="6D70C7"/>
                    </a:solidFill>
                    <a:latin typeface="Calibri" panose="020F0502020204030204" pitchFamily="34" charset="0"/>
                    <a:ea typeface="楷体" panose="02010609060101010101" pitchFamily="49" charset="-122"/>
                    <a:sym typeface="+mn-ea"/>
                  </a:rPr>
                  <a:t>素材筛选、</a:t>
                </a:r>
                <a:endParaRPr lang="zh-CN" altLang="en-US" sz="2400"/>
              </a:p>
            </p:txBody>
          </p:sp>
          <p:sp>
            <p:nvSpPr>
              <p:cNvPr id="14" name="流程图: 联系 13"/>
              <p:cNvSpPr/>
              <p:nvPr/>
            </p:nvSpPr>
            <p:spPr>
              <a:xfrm>
                <a:off x="7923" y="3121"/>
                <a:ext cx="3480" cy="1080"/>
              </a:xfrm>
              <a:prstGeom prst="flowChartConnector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27" name="直接箭头连接符 26"/>
            <p:cNvCxnSpPr>
              <a:stCxn id="13" idx="0"/>
            </p:cNvCxnSpPr>
            <p:nvPr/>
          </p:nvCxnSpPr>
          <p:spPr>
            <a:xfrm flipH="1" flipV="1">
              <a:off x="9578" y="3841"/>
              <a:ext cx="25" cy="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7088505" y="3886835"/>
            <a:ext cx="3147060" cy="991870"/>
            <a:chOff x="11163" y="6121"/>
            <a:chExt cx="4956" cy="1562"/>
          </a:xfrm>
        </p:grpSpPr>
        <p:cxnSp>
          <p:nvCxnSpPr>
            <p:cNvPr id="26" name="直接箭头连接符 25"/>
            <p:cNvCxnSpPr/>
            <p:nvPr/>
          </p:nvCxnSpPr>
          <p:spPr>
            <a:xfrm>
              <a:off x="11163" y="6121"/>
              <a:ext cx="1440" cy="6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组合 21"/>
            <p:cNvGrpSpPr/>
            <p:nvPr/>
          </p:nvGrpSpPr>
          <p:grpSpPr>
            <a:xfrm rot="0">
              <a:off x="12639" y="6603"/>
              <a:ext cx="3480" cy="1080"/>
              <a:chOff x="7862" y="7082"/>
              <a:chExt cx="3480" cy="1080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8498" y="7260"/>
                <a:ext cx="2208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zh-CN" altLang="en-US" sz="2400" kern="100" dirty="0">
                    <a:solidFill>
                      <a:srgbClr val="6D70C7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深度提炼</a:t>
                </a:r>
                <a:endParaRPr lang="zh-CN" altLang="en-US" sz="2400"/>
              </a:p>
            </p:txBody>
          </p:sp>
          <p:sp>
            <p:nvSpPr>
              <p:cNvPr id="17" name="流程图: 联系 16"/>
              <p:cNvSpPr/>
              <p:nvPr/>
            </p:nvSpPr>
            <p:spPr>
              <a:xfrm>
                <a:off x="7862" y="7082"/>
                <a:ext cx="3480" cy="1080"/>
              </a:xfrm>
              <a:prstGeom prst="flowChartConnector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4993005" y="4191635"/>
            <a:ext cx="2209800" cy="1371600"/>
            <a:chOff x="7863" y="6601"/>
            <a:chExt cx="3480" cy="2160"/>
          </a:xfrm>
        </p:grpSpPr>
        <p:grpSp>
          <p:nvGrpSpPr>
            <p:cNvPr id="21" name="组合 20"/>
            <p:cNvGrpSpPr/>
            <p:nvPr/>
          </p:nvGrpSpPr>
          <p:grpSpPr>
            <a:xfrm rot="0">
              <a:off x="7863" y="7681"/>
              <a:ext cx="3480" cy="1080"/>
              <a:chOff x="11342" y="5771"/>
              <a:chExt cx="3480" cy="1080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11738" y="5948"/>
                <a:ext cx="2688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marL="0" algn="just">
                  <a:buClrTx/>
                  <a:buSzTx/>
                  <a:buFontTx/>
                  <a:buNone/>
                </a:pPr>
                <a:r>
                  <a:rPr lang="zh-CN" altLang="en-US" sz="2400" kern="100" dirty="0">
                    <a:solidFill>
                      <a:srgbClr val="6D70C7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再加工处理</a:t>
                </a:r>
                <a:endParaRPr lang="zh-CN" altLang="en-US" sz="2400"/>
              </a:p>
            </p:txBody>
          </p:sp>
          <p:sp>
            <p:nvSpPr>
              <p:cNvPr id="16" name="流程图: 联系 15"/>
              <p:cNvSpPr/>
              <p:nvPr/>
            </p:nvSpPr>
            <p:spPr>
              <a:xfrm>
                <a:off x="11342" y="5771"/>
                <a:ext cx="3480" cy="1080"/>
              </a:xfrm>
              <a:prstGeom prst="flowChartConnector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29" name="直接箭头连接符 28"/>
            <p:cNvCxnSpPr>
              <a:stCxn id="13" idx="4"/>
            </p:cNvCxnSpPr>
            <p:nvPr/>
          </p:nvCxnSpPr>
          <p:spPr>
            <a:xfrm flipH="1">
              <a:off x="9578" y="6601"/>
              <a:ext cx="25" cy="1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>
            <a:off x="3145155" y="5220335"/>
            <a:ext cx="1847850" cy="579755"/>
            <a:chOff x="4953" y="8221"/>
            <a:chExt cx="2910" cy="913"/>
          </a:xfrm>
        </p:grpSpPr>
        <p:grpSp>
          <p:nvGrpSpPr>
            <p:cNvPr id="41" name="组合 40"/>
            <p:cNvGrpSpPr/>
            <p:nvPr/>
          </p:nvGrpSpPr>
          <p:grpSpPr>
            <a:xfrm>
              <a:off x="4953" y="8534"/>
              <a:ext cx="2880" cy="600"/>
              <a:chOff x="4953" y="8534"/>
              <a:chExt cx="2880" cy="600"/>
            </a:xfrm>
          </p:grpSpPr>
          <p:sp>
            <p:nvSpPr>
              <p:cNvPr id="38" name="流程图: 联系 37"/>
              <p:cNvSpPr/>
              <p:nvPr/>
            </p:nvSpPr>
            <p:spPr>
              <a:xfrm rot="900000">
                <a:off x="4953" y="8534"/>
                <a:ext cx="2880" cy="600"/>
              </a:xfrm>
              <a:prstGeom prst="flowChart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 rot="960000">
                <a:off x="5349" y="8544"/>
                <a:ext cx="208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zh-CN" altLang="en-US" kern="100" dirty="0">
                    <a:solidFill>
                      <a:srgbClr val="6D70C7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素材的修饰</a:t>
                </a:r>
                <a:endParaRPr lang="zh-CN" altLang="en-US"/>
              </a:p>
            </p:txBody>
          </p:sp>
        </p:grpSp>
        <p:cxnSp>
          <p:nvCxnSpPr>
            <p:cNvPr id="46" name="直接箭头连接符 45"/>
            <p:cNvCxnSpPr>
              <a:stCxn id="16" idx="2"/>
            </p:cNvCxnSpPr>
            <p:nvPr/>
          </p:nvCxnSpPr>
          <p:spPr>
            <a:xfrm flipH="1">
              <a:off x="6963" y="8221"/>
              <a:ext cx="900" cy="300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/>
          <p:cNvGrpSpPr/>
          <p:nvPr/>
        </p:nvGrpSpPr>
        <p:grpSpPr>
          <a:xfrm>
            <a:off x="5221605" y="5563235"/>
            <a:ext cx="1828800" cy="774065"/>
            <a:chOff x="8223" y="8761"/>
            <a:chExt cx="2880" cy="1219"/>
          </a:xfrm>
        </p:grpSpPr>
        <p:grpSp>
          <p:nvGrpSpPr>
            <p:cNvPr id="42" name="组合 41"/>
            <p:cNvGrpSpPr/>
            <p:nvPr/>
          </p:nvGrpSpPr>
          <p:grpSpPr>
            <a:xfrm>
              <a:off x="8223" y="9380"/>
              <a:ext cx="2880" cy="600"/>
              <a:chOff x="8403" y="9361"/>
              <a:chExt cx="2880" cy="600"/>
            </a:xfrm>
          </p:grpSpPr>
          <p:sp>
            <p:nvSpPr>
              <p:cNvPr id="39" name="流程图: 联系 38"/>
              <p:cNvSpPr/>
              <p:nvPr/>
            </p:nvSpPr>
            <p:spPr>
              <a:xfrm>
                <a:off x="8403" y="9361"/>
                <a:ext cx="2880" cy="600"/>
              </a:xfrm>
              <a:prstGeom prst="flowChart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9279" y="9381"/>
                <a:ext cx="100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zh-CN" altLang="en-US" kern="100" dirty="0">
                    <a:solidFill>
                      <a:srgbClr val="6D70C7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手绘</a:t>
                </a:r>
                <a:endParaRPr lang="zh-CN" altLang="en-US"/>
              </a:p>
            </p:txBody>
          </p:sp>
        </p:grpSp>
        <p:cxnSp>
          <p:nvCxnSpPr>
            <p:cNvPr id="47" name="直接箭头连接符 46"/>
            <p:cNvCxnSpPr>
              <a:stCxn id="16" idx="4"/>
            </p:cNvCxnSpPr>
            <p:nvPr/>
          </p:nvCxnSpPr>
          <p:spPr>
            <a:xfrm>
              <a:off x="9603" y="8761"/>
              <a:ext cx="0" cy="480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50"/>
          <p:cNvGrpSpPr/>
          <p:nvPr/>
        </p:nvGrpSpPr>
        <p:grpSpPr>
          <a:xfrm>
            <a:off x="7202805" y="5220335"/>
            <a:ext cx="1950720" cy="465455"/>
            <a:chOff x="11343" y="8221"/>
            <a:chExt cx="3072" cy="733"/>
          </a:xfrm>
        </p:grpSpPr>
        <p:grpSp>
          <p:nvGrpSpPr>
            <p:cNvPr id="43" name="组合 42"/>
            <p:cNvGrpSpPr/>
            <p:nvPr/>
          </p:nvGrpSpPr>
          <p:grpSpPr>
            <a:xfrm>
              <a:off x="11535" y="8354"/>
              <a:ext cx="2880" cy="600"/>
              <a:chOff x="11535" y="8354"/>
              <a:chExt cx="2880" cy="600"/>
            </a:xfrm>
          </p:grpSpPr>
          <p:sp>
            <p:nvSpPr>
              <p:cNvPr id="40" name="流程图: 联系 39"/>
              <p:cNvSpPr/>
              <p:nvPr/>
            </p:nvSpPr>
            <p:spPr>
              <a:xfrm rot="20340000">
                <a:off x="11535" y="8354"/>
                <a:ext cx="2880" cy="600"/>
              </a:xfrm>
              <a:prstGeom prst="flowChart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 rot="20340000">
                <a:off x="11932" y="8364"/>
                <a:ext cx="208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zh-CN" altLang="en-US" kern="100" dirty="0">
                    <a:solidFill>
                      <a:srgbClr val="6D70C7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软件编辑等</a:t>
                </a:r>
                <a:endParaRPr lang="zh-CN" altLang="en-US"/>
              </a:p>
            </p:txBody>
          </p:sp>
        </p:grpSp>
        <p:cxnSp>
          <p:nvCxnSpPr>
            <p:cNvPr id="48" name="直接箭头连接符 47"/>
            <p:cNvCxnSpPr>
              <a:stCxn id="16" idx="6"/>
            </p:cNvCxnSpPr>
            <p:nvPr/>
          </p:nvCxnSpPr>
          <p:spPr>
            <a:xfrm>
              <a:off x="11343" y="8221"/>
              <a:ext cx="780" cy="420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幼儿绘本开发的基本流程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91870" y="1416685"/>
            <a:ext cx="2138680" cy="1192530"/>
            <a:chOff x="1562" y="2231"/>
            <a:chExt cx="3368" cy="1878"/>
          </a:xfrm>
        </p:grpSpPr>
        <p:sp>
          <p:nvSpPr>
            <p:cNvPr id="2" name="文本框 1"/>
            <p:cNvSpPr txBox="1"/>
            <p:nvPr/>
          </p:nvSpPr>
          <p:spPr>
            <a:xfrm>
              <a:off x="1562" y="2231"/>
              <a:ext cx="316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</a:t>
              </a:r>
              <a:r>
                <a:rPr lang="en-US" altLang="zh-CN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</a:t>
              </a: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制作实施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42" y="3481"/>
              <a:ext cx="22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en-US" altLang="zh-CN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1.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版式编辑</a:t>
              </a:r>
              <a:endParaRPr lang="zh-CN" altLang="en-US" sz="2000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771650" y="2708275"/>
            <a:ext cx="1429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开本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74265" y="3230245"/>
            <a:ext cx="4780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开本是绘本</a:t>
            </a:r>
            <a:r>
              <a:rPr lang="zh-CN" altLang="en-US" sz="28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幅面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</a:t>
            </a: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规格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大小与尺寸。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74265" y="4051300"/>
            <a:ext cx="6710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幼儿绘本常采用</a:t>
            </a:r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16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开、</a:t>
            </a:r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32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开、</a:t>
            </a:r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64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开  等形式装订成册。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92410" y="4372610"/>
            <a:ext cx="1381760" cy="183134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幼儿绘本开发的基本流程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3270" y="4036695"/>
            <a:ext cx="10479405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1870" y="1416685"/>
            <a:ext cx="2011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4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</a:t>
            </a:r>
            <a:r>
              <a:rPr lang="en-US" altLang="zh-CN" sz="24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制作实施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71650" y="2708275"/>
            <a:ext cx="19881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封面与环衬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71650" y="2309495"/>
            <a:ext cx="1960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版式编辑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240280" y="3372485"/>
            <a:ext cx="8514080" cy="1493520"/>
            <a:chOff x="3528" y="5311"/>
            <a:chExt cx="13408" cy="2352"/>
          </a:xfrm>
        </p:grpSpPr>
        <p:sp>
          <p:nvSpPr>
            <p:cNvPr id="7" name="文本框 6"/>
            <p:cNvSpPr txBox="1"/>
            <p:nvPr/>
          </p:nvSpPr>
          <p:spPr>
            <a:xfrm>
              <a:off x="3528" y="5311"/>
              <a:ext cx="134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algn="just">
                <a:buClrTx/>
                <a:buSzTx/>
                <a:buFontTx/>
                <a:buNone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封面又称</a:t>
              </a:r>
              <a:r>
                <a:rPr lang="zh-CN" altLang="en-US" sz="2800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封皮</a:t>
              </a:r>
              <a:r>
                <a:rPr lang="zh-CN" altLang="en-US" sz="2000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，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包在绘本书芯外面，，对绘本起到</a:t>
              </a:r>
              <a:r>
                <a:rPr lang="zh-CN" altLang="en-US" sz="28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保护和装饰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作用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。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528" y="6357"/>
              <a:ext cx="13373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algn="just">
                <a:buClrTx/>
                <a:buSzTx/>
                <a:buFontTx/>
                <a:buNone/>
              </a:pPr>
              <a:r>
                <a:rPr lang="zh-CN" altLang="en-US" sz="2800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环衬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是封面与书芯之间的衬纸，起</a:t>
              </a:r>
              <a:r>
                <a:rPr lang="zh-CN" altLang="en-US" sz="28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固定与衔接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的作用，分前后两种环衬。</a:t>
              </a:r>
              <a:endPara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幼儿绘本开发的基本流程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3270" y="2912745"/>
            <a:ext cx="1131887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         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991870" y="1400810"/>
            <a:ext cx="2138680" cy="1192530"/>
            <a:chOff x="1562" y="2206"/>
            <a:chExt cx="3368" cy="1878"/>
          </a:xfrm>
        </p:grpSpPr>
        <p:sp>
          <p:nvSpPr>
            <p:cNvPr id="2" name="文本框 1"/>
            <p:cNvSpPr txBox="1"/>
            <p:nvPr/>
          </p:nvSpPr>
          <p:spPr>
            <a:xfrm>
              <a:off x="1562" y="2206"/>
              <a:ext cx="316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</a:t>
              </a:r>
              <a:r>
                <a:rPr lang="en-US" altLang="zh-CN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</a:t>
              </a: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制作实施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42" y="3456"/>
              <a:ext cx="22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en-US" altLang="zh-CN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1.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版式编辑</a:t>
              </a:r>
              <a:endParaRPr lang="zh-CN" altLang="en-US" sz="2000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771650" y="2708275"/>
            <a:ext cx="19881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扉页与内页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323465" y="3381375"/>
            <a:ext cx="7548880" cy="1099820"/>
            <a:chOff x="3659" y="5325"/>
            <a:chExt cx="11888" cy="1732"/>
          </a:xfrm>
        </p:grpSpPr>
        <p:sp>
          <p:nvSpPr>
            <p:cNvPr id="6" name="文本框 5"/>
            <p:cNvSpPr txBox="1"/>
            <p:nvPr/>
          </p:nvSpPr>
          <p:spPr>
            <a:xfrm>
              <a:off x="3659" y="5325"/>
              <a:ext cx="118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algn="just">
                <a:buClrTx/>
                <a:buSzTx/>
                <a:buFontTx/>
                <a:buNone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扉页位于环衬之后、绘本正文之前，可对绘本封面信息进行补充。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659" y="6429"/>
              <a:ext cx="34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内页即正文部分。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506595" y="3841115"/>
            <a:ext cx="5088890" cy="2175510"/>
            <a:chOff x="7097" y="6049"/>
            <a:chExt cx="8014" cy="3426"/>
          </a:xfrm>
        </p:grpSpPr>
        <p:grpSp>
          <p:nvGrpSpPr>
            <p:cNvPr id="25" name="组合 24"/>
            <p:cNvGrpSpPr/>
            <p:nvPr/>
          </p:nvGrpSpPr>
          <p:grpSpPr>
            <a:xfrm>
              <a:off x="7097" y="6049"/>
              <a:ext cx="8014" cy="3426"/>
              <a:chOff x="7097" y="6049"/>
              <a:chExt cx="8014" cy="3426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9405" y="6049"/>
                <a:ext cx="3000" cy="1680"/>
                <a:chOff x="9243" y="6841"/>
                <a:chExt cx="3000" cy="1680"/>
              </a:xfrm>
            </p:grpSpPr>
            <p:sp>
              <p:nvSpPr>
                <p:cNvPr id="9" name="椭圆 8"/>
                <p:cNvSpPr/>
                <p:nvPr/>
              </p:nvSpPr>
              <p:spPr>
                <a:xfrm>
                  <a:off x="9243" y="6841"/>
                  <a:ext cx="3000" cy="1680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9959" y="7221"/>
                  <a:ext cx="1568" cy="919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r>
                    <a:rPr lang="zh-CN" altLang="en-US" sz="3200" kern="100" dirty="0">
                      <a:solidFill>
                        <a:srgbClr val="6D70C7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内页</a:t>
                  </a:r>
                  <a:endParaRPr lang="zh-CN" altLang="en-US" sz="32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7097" y="7483"/>
                <a:ext cx="8015" cy="1993"/>
                <a:chOff x="7097" y="7483"/>
                <a:chExt cx="8015" cy="1993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7097" y="7796"/>
                  <a:ext cx="3000" cy="1680"/>
                  <a:chOff x="9243" y="6841"/>
                  <a:chExt cx="3000" cy="1680"/>
                </a:xfrm>
              </p:grpSpPr>
              <p:sp>
                <p:nvSpPr>
                  <p:cNvPr id="15" name="椭圆 14"/>
                  <p:cNvSpPr/>
                  <p:nvPr/>
                </p:nvSpPr>
                <p:spPr>
                  <a:xfrm>
                    <a:off x="9243" y="6841"/>
                    <a:ext cx="3000" cy="1680"/>
                  </a:xfrm>
                  <a:prstGeom prst="ellipse">
                    <a:avLst/>
                  </a:prstGeom>
                  <a:solidFill>
                    <a:schemeClr val="tx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文本框 15"/>
                  <p:cNvSpPr txBox="1"/>
                  <p:nvPr/>
                </p:nvSpPr>
                <p:spPr>
                  <a:xfrm>
                    <a:off x="9651" y="7367"/>
                    <a:ext cx="2185" cy="628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p>
                    <a:r>
                      <a:rPr lang="zh-CN" altLang="en-US" sz="20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图画</a:t>
                    </a:r>
                    <a:r>
                      <a:rPr lang="en-US" altLang="zh-CN" sz="20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+</a:t>
                    </a:r>
                    <a:r>
                      <a:rPr lang="zh-CN" altLang="en-US" sz="20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文字</a:t>
                    </a:r>
                    <a:endParaRPr lang="zh-CN" altLang="en-US" sz="200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17" name="组合 16"/>
                <p:cNvGrpSpPr/>
                <p:nvPr/>
              </p:nvGrpSpPr>
              <p:grpSpPr>
                <a:xfrm>
                  <a:off x="12112" y="7729"/>
                  <a:ext cx="3000" cy="1680"/>
                  <a:chOff x="9243" y="6841"/>
                  <a:chExt cx="3000" cy="1680"/>
                </a:xfrm>
              </p:grpSpPr>
              <p:sp>
                <p:nvSpPr>
                  <p:cNvPr id="18" name="椭圆 17"/>
                  <p:cNvSpPr/>
                  <p:nvPr/>
                </p:nvSpPr>
                <p:spPr>
                  <a:xfrm>
                    <a:off x="9243" y="6841"/>
                    <a:ext cx="3000" cy="1680"/>
                  </a:xfrm>
                  <a:prstGeom prst="ellipse">
                    <a:avLst/>
                  </a:prstGeom>
                  <a:solidFill>
                    <a:schemeClr val="tx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" name="文本框 18"/>
                  <p:cNvSpPr txBox="1"/>
                  <p:nvPr/>
                </p:nvSpPr>
                <p:spPr>
                  <a:xfrm>
                    <a:off x="9999" y="7367"/>
                    <a:ext cx="1488" cy="628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p>
                    <a:r>
                      <a:rPr lang="zh-CN" altLang="en-US" sz="20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纯图画</a:t>
                    </a:r>
                    <a:endParaRPr lang="zh-CN" altLang="en-US" sz="200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cxnSp>
              <p:nvCxnSpPr>
                <p:cNvPr id="20" name="直接箭头连接符 19"/>
                <p:cNvCxnSpPr>
                  <a:stCxn id="9" idx="3"/>
                </p:cNvCxnSpPr>
                <p:nvPr/>
              </p:nvCxnSpPr>
              <p:spPr>
                <a:xfrm flipH="1">
                  <a:off x="9458" y="7483"/>
                  <a:ext cx="386" cy="43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1" name="直接箭头连接符 20"/>
            <p:cNvCxnSpPr>
              <a:stCxn id="9" idx="5"/>
              <a:endCxn id="18" idx="1"/>
            </p:cNvCxnSpPr>
            <p:nvPr/>
          </p:nvCxnSpPr>
          <p:spPr>
            <a:xfrm>
              <a:off x="11966" y="7483"/>
              <a:ext cx="585" cy="4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幼儿绘本开发的基本流程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18970" y="2912745"/>
            <a:ext cx="10163175" cy="1876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</a:t>
            </a: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just">
              <a:buClrTx/>
              <a:buSzTx/>
              <a:buFontTx/>
              <a:buNone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91870" y="1416685"/>
            <a:ext cx="2011680" cy="1162050"/>
            <a:chOff x="1562" y="2231"/>
            <a:chExt cx="3168" cy="1830"/>
          </a:xfrm>
        </p:grpSpPr>
        <p:sp>
          <p:nvSpPr>
            <p:cNvPr id="2" name="文本框 1"/>
            <p:cNvSpPr txBox="1"/>
            <p:nvPr/>
          </p:nvSpPr>
          <p:spPr>
            <a:xfrm>
              <a:off x="1562" y="2231"/>
              <a:ext cx="316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</a:t>
              </a:r>
              <a:r>
                <a:rPr lang="en-US" altLang="zh-CN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</a:t>
              </a: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制作实施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42" y="3481"/>
              <a:ext cx="208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en-US" altLang="zh-CN" sz="18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1.</a:t>
              </a:r>
              <a:r>
                <a:rPr lang="zh-CN" altLang="en-US" sz="18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版式编辑</a:t>
              </a:r>
              <a:endParaRPr lang="zh-CN" altLang="en-US" sz="1800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771650" y="2708275"/>
            <a:ext cx="12261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封底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771650" y="3590290"/>
            <a:ext cx="7374890" cy="1198880"/>
            <a:chOff x="2790" y="5654"/>
            <a:chExt cx="11614" cy="1888"/>
          </a:xfrm>
        </p:grpSpPr>
        <p:sp>
          <p:nvSpPr>
            <p:cNvPr id="6" name="文本框 5"/>
            <p:cNvSpPr txBox="1"/>
            <p:nvPr/>
          </p:nvSpPr>
          <p:spPr>
            <a:xfrm>
              <a:off x="2790" y="5654"/>
              <a:ext cx="11614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 又称</a:t>
              </a:r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底封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，是书皮的底面部分，延续、补充封面和书脊。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88" y="6914"/>
              <a:ext cx="78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algn="just">
                <a:buClrTx/>
                <a:buSzTx/>
                <a:buFontTx/>
                <a:buNone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其右下方位置处常设计书号和定价等信息。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97128" y="1283057"/>
            <a:ext cx="10461352" cy="4335474"/>
            <a:chOff x="1296651" y="1282759"/>
            <a:chExt cx="10458931" cy="4334471"/>
          </a:xfrm>
        </p:grpSpPr>
        <p:grpSp>
          <p:nvGrpSpPr>
            <p:cNvPr id="3" name="组合 2"/>
            <p:cNvGrpSpPr/>
            <p:nvPr/>
          </p:nvGrpSpPr>
          <p:grpSpPr>
            <a:xfrm>
              <a:off x="1296651" y="1282759"/>
              <a:ext cx="10458931" cy="4334471"/>
              <a:chOff x="578870" y="1338194"/>
              <a:chExt cx="10461654" cy="4335600"/>
            </a:xfrm>
          </p:grpSpPr>
          <p:sp>
            <p:nvSpPr>
              <p:cNvPr id="44" name="矩形 43"/>
              <p:cNvSpPr>
                <a:spLocks noChangeAspect="1"/>
              </p:cNvSpPr>
              <p:nvPr/>
            </p:nvSpPr>
            <p:spPr>
              <a:xfrm>
                <a:off x="1114670" y="2436671"/>
                <a:ext cx="3960000" cy="257232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1800">
                  <a:solidFill>
                    <a:prstClr val="black">
                      <a:lumMod val="50000"/>
                      <a:lumOff val="50000"/>
                    </a:prstClr>
                  </a:solidFill>
                  <a:latin typeface="字魂59号-创粗黑" panose="00000500000000000000"/>
                  <a:ea typeface="字魂59号-创粗黑" panose="00000500000000000000"/>
                </a:endParaRPr>
              </a:p>
            </p:txBody>
          </p:sp>
          <p:grpSp>
            <p:nvGrpSpPr>
              <p:cNvPr id="2" name="组合 1"/>
              <p:cNvGrpSpPr/>
              <p:nvPr/>
            </p:nvGrpSpPr>
            <p:grpSpPr>
              <a:xfrm flipH="1">
                <a:off x="578870" y="1338194"/>
                <a:ext cx="10461654" cy="4335600"/>
                <a:chOff x="1649630" y="1338194"/>
                <a:chExt cx="10461654" cy="4335600"/>
              </a:xfrm>
            </p:grpSpPr>
            <p:sp>
              <p:nvSpPr>
                <p:cNvPr id="16" name="1"/>
                <p:cNvSpPr>
                  <a:spLocks noChangeArrowheads="1"/>
                </p:cNvSpPr>
                <p:nvPr>
                  <p:custDataLst>
                    <p:tags r:id="rId1"/>
                  </p:custDataLst>
                </p:nvPr>
              </p:nvSpPr>
              <p:spPr bwMode="auto">
                <a:xfrm>
                  <a:off x="2710141" y="1408359"/>
                  <a:ext cx="2472192" cy="7677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6" tIns="0" rIns="0" bIns="0" anchor="ctr" anchorCtr="0">
                  <a:norm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l" defTabSz="914400">
                    <a:lnSpc>
                      <a:spcPct val="120000"/>
                    </a:lnSpc>
                    <a:buClrTx/>
                    <a:buSzTx/>
                    <a:buNone/>
                  </a:pPr>
                  <a:r>
                    <a:rPr lang="zh-CN" altLang="en-US" sz="2400" b="1" dirty="0">
                      <a:solidFill>
                        <a:schemeClr val="accent6">
                          <a:lumMod val="50000"/>
                        </a:schemeClr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幼儿绘本概述</a:t>
                  </a:r>
                  <a:endPara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17" name="2"/>
                <p:cNvSpPr>
                  <a:spLocks noChangeArrowheads="1"/>
                </p:cNvSpPr>
                <p:nvPr>
                  <p:custDataLst>
                    <p:tags r:id="rId2"/>
                  </p:custDataLst>
                </p:nvPr>
              </p:nvSpPr>
              <p:spPr bwMode="auto">
                <a:xfrm>
                  <a:off x="1829786" y="2278082"/>
                  <a:ext cx="3700109" cy="7677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6" tIns="0" rIns="0" bIns="0" anchor="ctr" anchorCtr="0">
                  <a:norm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defTabSz="914400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r>
                    <a:rPr lang="zh-CN" altLang="en-US" sz="2400" b="1" dirty="0">
                      <a:solidFill>
                        <a:schemeClr val="accent6">
                          <a:lumMod val="50000"/>
                        </a:schemeClr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绘本阅读与幼儿多元发展</a:t>
                  </a:r>
                  <a:endPara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18" name="3"/>
                <p:cNvSpPr>
                  <a:spLocks noChangeArrowheads="1"/>
                </p:cNvSpPr>
                <p:nvPr>
                  <p:custDataLst>
                    <p:tags r:id="rId3"/>
                  </p:custDataLst>
                </p:nvPr>
              </p:nvSpPr>
              <p:spPr bwMode="auto">
                <a:xfrm>
                  <a:off x="1649630" y="3166609"/>
                  <a:ext cx="4333336" cy="7677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6" tIns="0" rIns="0" bIns="0" anchor="ctr" anchorCtr="0">
                  <a:norm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defTabSz="914400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r>
                    <a:rPr lang="zh-CN" altLang="en-US" sz="2400" b="1" dirty="0">
                      <a:solidFill>
                        <a:schemeClr val="accent6">
                          <a:lumMod val="50000"/>
                        </a:schemeClr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幼儿绘本创意设计与制作</a:t>
                  </a:r>
                  <a:endPara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19" name="4"/>
                <p:cNvSpPr>
                  <a:spLocks noChangeArrowheads="1"/>
                </p:cNvSpPr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2550411" y="4015370"/>
                  <a:ext cx="3856243" cy="7677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6" tIns="0" rIns="0" bIns="0" anchor="ctr" anchorCtr="0">
                  <a:norm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defTabSz="914400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r>
                    <a:rPr lang="zh-CN" altLang="en-US" sz="2400" b="1" dirty="0">
                      <a:solidFill>
                        <a:srgbClr val="FF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幼儿绘本开发与实例</a:t>
                  </a:r>
                  <a:endParaRPr lang="zh-CN" altLang="en-US" sz="2400" b="1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20" name="1"/>
                <p:cNvSpPr>
                  <a:spLocks noChangeAspect="1"/>
                </p:cNvSpPr>
                <p:nvPr>
                  <p:custDataLst>
                    <p:tags r:id="rId5"/>
                  </p:custDataLst>
                </p:nvPr>
              </p:nvSpPr>
              <p:spPr>
                <a:xfrm flipH="1">
                  <a:off x="5334947" y="1463788"/>
                  <a:ext cx="648019" cy="648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55" tIns="45728" rIns="91455" bIns="45728" rtlCol="0" anchor="ctr">
                  <a:noAutofit/>
                </a:bodyPr>
                <a:lstStyle/>
                <a:p>
                  <a:pPr algn="ctr" defTabSz="914400"/>
                  <a:r>
                    <a:rPr lang="en-US" altLang="zh-CN" sz="2400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 Unicode MS" panose="020B0604020202020204" pitchFamily="34" charset="-122"/>
                    </a:rPr>
                    <a:t>1</a:t>
                  </a:r>
                  <a:endPara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endParaRPr>
                </a:p>
              </p:txBody>
            </p:sp>
            <p:sp>
              <p:nvSpPr>
                <p:cNvPr id="21" name="2"/>
                <p:cNvSpPr>
                  <a:spLocks noChangeAspect="1"/>
                </p:cNvSpPr>
                <p:nvPr>
                  <p:custDataLst>
                    <p:tags r:id="rId6"/>
                  </p:custDataLst>
                </p:nvPr>
              </p:nvSpPr>
              <p:spPr>
                <a:xfrm flipH="1">
                  <a:off x="5658957" y="2342949"/>
                  <a:ext cx="648019" cy="648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55" tIns="45728" rIns="91455" bIns="45728" rtlCol="0" anchor="ctr">
                  <a:noAutofit/>
                </a:bodyPr>
                <a:lstStyle/>
                <a:p>
                  <a:pPr algn="ctr" defTabSz="914400"/>
                  <a:r>
                    <a:rPr lang="en-US" altLang="zh-CN" sz="2400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 Unicode MS" panose="020B0604020202020204" pitchFamily="34" charset="-122"/>
                    </a:rPr>
                    <a:t>2</a:t>
                  </a:r>
                  <a:endPara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endParaRPr>
                </a:p>
              </p:txBody>
            </p:sp>
            <p:sp>
              <p:nvSpPr>
                <p:cNvPr id="23" name="3"/>
                <p:cNvSpPr>
                  <a:spLocks noChangeAspect="1"/>
                </p:cNvSpPr>
                <p:nvPr>
                  <p:custDataLst>
                    <p:tags r:id="rId7"/>
                  </p:custDataLst>
                </p:nvPr>
              </p:nvSpPr>
              <p:spPr>
                <a:xfrm flipH="1">
                  <a:off x="6112026" y="3226482"/>
                  <a:ext cx="648019" cy="648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55" tIns="45728" rIns="91455" bIns="45728" rtlCol="0" anchor="ctr">
                  <a:noAutofit/>
                </a:bodyPr>
                <a:lstStyle/>
                <a:p>
                  <a:pPr algn="ctr" defTabSz="914400"/>
                  <a:r>
                    <a:rPr lang="en-US" altLang="zh-CN" sz="2400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 Unicode MS" panose="020B0604020202020204" pitchFamily="34" charset="-122"/>
                    </a:rPr>
                    <a:t>3</a:t>
                  </a:r>
                  <a:endPara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endParaRPr>
                </a:p>
              </p:txBody>
            </p:sp>
            <p:sp>
              <p:nvSpPr>
                <p:cNvPr id="33" name="4"/>
                <p:cNvSpPr>
                  <a:spLocks noChangeAspect="1"/>
                </p:cNvSpPr>
                <p:nvPr>
                  <p:custDataLst>
                    <p:tags r:id="rId8"/>
                  </p:custDataLst>
                </p:nvPr>
              </p:nvSpPr>
              <p:spPr>
                <a:xfrm flipH="1">
                  <a:off x="6518650" y="4083280"/>
                  <a:ext cx="648019" cy="648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55" tIns="45728" rIns="91455" bIns="45728" rtlCol="0" anchor="ctr">
                  <a:noAutofit/>
                </a:bodyPr>
                <a:lstStyle/>
                <a:p>
                  <a:pPr algn="ctr" defTabSz="914400"/>
                  <a:r>
                    <a:rPr lang="en-US" altLang="zh-CN" sz="2400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 Unicode MS" panose="020B0604020202020204" pitchFamily="34" charset="-122"/>
                    </a:rPr>
                    <a:t>4</a:t>
                  </a:r>
                  <a:endPara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endParaRPr>
                </a:p>
              </p:txBody>
            </p:sp>
            <p:grpSp>
              <p:nvGrpSpPr>
                <p:cNvPr id="39" name="组合 38"/>
                <p:cNvGrpSpPr/>
                <p:nvPr/>
              </p:nvGrpSpPr>
              <p:grpSpPr>
                <a:xfrm>
                  <a:off x="7849472" y="1338194"/>
                  <a:ext cx="4261812" cy="4335600"/>
                  <a:chOff x="7849472" y="1338194"/>
                  <a:chExt cx="4261812" cy="4335600"/>
                </a:xfrm>
              </p:grpSpPr>
              <p:grpSp>
                <p:nvGrpSpPr>
                  <p:cNvPr id="40" name="组合 39"/>
                  <p:cNvGrpSpPr/>
                  <p:nvPr/>
                </p:nvGrpSpPr>
                <p:grpSpPr>
                  <a:xfrm>
                    <a:off x="7849472" y="1338194"/>
                    <a:ext cx="4261812" cy="3496391"/>
                    <a:chOff x="7849472" y="1338194"/>
                    <a:chExt cx="4261812" cy="3496391"/>
                  </a:xfrm>
                </p:grpSpPr>
                <p:pic>
                  <p:nvPicPr>
                    <p:cNvPr id="42" name="图片 41"/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 flipH="1">
                      <a:off x="7849472" y="2113394"/>
                      <a:ext cx="4078823" cy="27211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43" name="文本框 13"/>
                    <p:cNvSpPr txBox="1"/>
                    <p:nvPr/>
                  </p:nvSpPr>
                  <p:spPr>
                    <a:xfrm>
                      <a:off x="9231284" y="1338194"/>
                      <a:ext cx="2880000" cy="7200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1447" tIns="45724" rIns="91447" bIns="45724" rtlCol="0" anchor="t" anchorCtr="0">
                      <a:noAutofit/>
                    </a:bodyPr>
                    <a:lstStyle/>
                    <a:p>
                      <a:pPr defTabSz="914400"/>
                      <a:r>
                        <a:rPr lang="zh-CN" altLang="en-US" sz="3600" b="1" spc="600" dirty="0"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目录</a:t>
                      </a:r>
                      <a:endParaRPr lang="zh-CN" altLang="en-US" sz="3600" b="1" spc="600" dirty="0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sp>
                <p:nvSpPr>
                  <p:cNvPr id="41" name="文本框 13"/>
                  <p:cNvSpPr txBox="1"/>
                  <p:nvPr/>
                </p:nvSpPr>
                <p:spPr>
                  <a:xfrm>
                    <a:off x="9019237" y="4953794"/>
                    <a:ext cx="3092047" cy="720000"/>
                  </a:xfrm>
                  <a:prstGeom prst="rect">
                    <a:avLst/>
                  </a:prstGeom>
                  <a:noFill/>
                </p:spPr>
                <p:txBody>
                  <a:bodyPr wrap="square" lIns="91447" tIns="45724" rIns="91447" bIns="45724" rtlCol="0" anchor="t" anchorCtr="0">
                    <a:noAutofit/>
                  </a:bodyPr>
                  <a:lstStyle/>
                  <a:p>
                    <a:pPr defTabSz="914400"/>
                    <a:r>
                      <a:rPr lang="en-US" altLang="zh-CN" sz="3600" b="1" spc="300" dirty="0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CONTENTS</a:t>
                    </a:r>
                    <a:endParaRPr lang="zh-CN" altLang="en-US" sz="3600" b="1" spc="300" dirty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  <p:sp>
          <p:nvSpPr>
            <p:cNvPr id="22" name="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6580108" y="4840963"/>
              <a:ext cx="2448002" cy="767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6" tIns="0" rIns="0" bIns="0" anchor="ctr" anchorCtr="0">
              <a:norm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accent6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幼儿绘本应用</a:t>
              </a:r>
              <a:endParaRPr lang="zh-CN" altLang="en-US" sz="2400" b="1" dirty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4" name="4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5832065" y="4896876"/>
              <a:ext cx="647850" cy="64783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55" tIns="45728" rIns="91455" bIns="45728" rtlCol="0" anchor="ctr">
              <a:noAutofit/>
            </a:bodyPr>
            <a:lstStyle/>
            <a:p>
              <a:pPr algn="ctr" defTabSz="914400"/>
              <a:r>
                <a:rPr lang="en-US" altLang="zh-CN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5</a:t>
              </a:r>
              <a:endPara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幼儿绘本开发的基本流程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59510" y="2644140"/>
            <a:ext cx="9609455" cy="2368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·书名与内页文字不同的版面编排设计，给阅读者不同的</a:t>
            </a:r>
            <a:r>
              <a:rPr lang="zh-CN" altLang="en-US" sz="32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观感体验</a:t>
            </a:r>
            <a:endParaRPr lang="zh-CN" altLang="en-US" sz="32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</a:t>
            </a: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just">
              <a:buClrTx/>
              <a:buSzTx/>
              <a:buFontTx/>
              <a:buNone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91870" y="1416685"/>
            <a:ext cx="2138680" cy="1192530"/>
            <a:chOff x="1562" y="2231"/>
            <a:chExt cx="3368" cy="1878"/>
          </a:xfrm>
        </p:grpSpPr>
        <p:sp>
          <p:nvSpPr>
            <p:cNvPr id="2" name="文本框 1"/>
            <p:cNvSpPr txBox="1"/>
            <p:nvPr/>
          </p:nvSpPr>
          <p:spPr>
            <a:xfrm>
              <a:off x="1562" y="2231"/>
              <a:ext cx="316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</a:t>
              </a:r>
              <a:r>
                <a:rPr lang="en-US" altLang="zh-CN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</a:t>
              </a: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制作实施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42" y="3481"/>
              <a:ext cx="22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en-US" altLang="zh-CN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3.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文字设计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811135" y="6460490"/>
            <a:ext cx="309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algn="just">
              <a:buClrTx/>
              <a:buSzTx/>
              <a:buFontTx/>
              <a:buNone/>
            </a:pP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395220" y="3501390"/>
            <a:ext cx="4979670" cy="2895600"/>
            <a:chOff x="7170" y="5028"/>
            <a:chExt cx="7842" cy="4560"/>
          </a:xfrm>
        </p:grpSpPr>
        <p:grpSp>
          <p:nvGrpSpPr>
            <p:cNvPr id="12" name="组合 11"/>
            <p:cNvGrpSpPr/>
            <p:nvPr/>
          </p:nvGrpSpPr>
          <p:grpSpPr>
            <a:xfrm rot="0">
              <a:off x="7170" y="6168"/>
              <a:ext cx="3082" cy="2280"/>
              <a:chOff x="6871" y="6738"/>
              <a:chExt cx="3082" cy="228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871" y="6738"/>
                <a:ext cx="3083" cy="2280"/>
              </a:xfrm>
              <a:prstGeom prst="ellipse">
                <a:avLst/>
              </a:prstGeom>
              <a:solidFill>
                <a:schemeClr val="tx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7449" y="7321"/>
                <a:ext cx="2326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altLang="en-US" sz="4000" kern="1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字体</a:t>
                </a:r>
                <a:r>
                  <a:rPr lang="zh-CN" altLang="en-US" sz="2000" kern="100" dirty="0">
                    <a:solidFill>
                      <a:srgbClr val="6D70C7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     </a:t>
                </a:r>
                <a:endPara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 rot="0">
              <a:off x="11410" y="5028"/>
              <a:ext cx="3602" cy="2280"/>
              <a:chOff x="11410" y="5028"/>
              <a:chExt cx="3602" cy="228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11410" y="5028"/>
                <a:ext cx="3083" cy="2280"/>
              </a:xfrm>
              <a:prstGeom prst="ellipse">
                <a:avLst/>
              </a:prstGeom>
              <a:solidFill>
                <a:schemeClr val="tx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1788" y="5612"/>
                <a:ext cx="3224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altLang="en-US" sz="4000" kern="1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印刷体</a:t>
                </a:r>
                <a:r>
                  <a:rPr lang="zh-CN" altLang="en-US" sz="2000" kern="100" dirty="0">
                    <a:solidFill>
                      <a:srgbClr val="6D70C7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     </a:t>
                </a:r>
                <a:endPara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 rot="0">
              <a:off x="11428" y="7308"/>
              <a:ext cx="3084" cy="2280"/>
              <a:chOff x="11410" y="7449"/>
              <a:chExt cx="3084" cy="2280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11410" y="7449"/>
                <a:ext cx="3083" cy="2280"/>
              </a:xfrm>
              <a:prstGeom prst="ellipse">
                <a:avLst/>
              </a:prstGeom>
              <a:solidFill>
                <a:schemeClr val="tx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1788" y="8033"/>
                <a:ext cx="2706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altLang="en-US" sz="4000" kern="1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手写体</a:t>
                </a:r>
                <a:r>
                  <a:rPr lang="zh-CN" altLang="en-US" sz="2000" kern="100" dirty="0">
                    <a:solidFill>
                      <a:srgbClr val="6D70C7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     </a:t>
                </a:r>
                <a:endPara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17" name="直接箭头连接符 16"/>
            <p:cNvCxnSpPr>
              <a:stCxn id="4" idx="7"/>
              <a:endCxn id="13" idx="2"/>
            </p:cNvCxnSpPr>
            <p:nvPr/>
          </p:nvCxnSpPr>
          <p:spPr>
            <a:xfrm flipV="1">
              <a:off x="9802" y="6168"/>
              <a:ext cx="1608" cy="3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stCxn id="4" idx="5"/>
            </p:cNvCxnSpPr>
            <p:nvPr/>
          </p:nvCxnSpPr>
          <p:spPr>
            <a:xfrm>
              <a:off x="9802" y="8114"/>
              <a:ext cx="1626" cy="3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图4-2-1 印刷体与手写体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00645" y="3594735"/>
            <a:ext cx="3604895" cy="2257425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幼儿绘本开发的基本流程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130550" y="2609215"/>
            <a:ext cx="1224280" cy="956310"/>
            <a:chOff x="3380" y="4209"/>
            <a:chExt cx="1928" cy="1506"/>
          </a:xfrm>
        </p:grpSpPr>
        <p:sp>
          <p:nvSpPr>
            <p:cNvPr id="14" name="椭圆 13"/>
            <p:cNvSpPr/>
            <p:nvPr/>
          </p:nvSpPr>
          <p:spPr>
            <a:xfrm>
              <a:off x="3380" y="4209"/>
              <a:ext cx="1928" cy="150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3602" y="4551"/>
              <a:ext cx="1706" cy="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具象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91870" y="1416685"/>
            <a:ext cx="2138680" cy="1192530"/>
            <a:chOff x="1562" y="2231"/>
            <a:chExt cx="3368" cy="1878"/>
          </a:xfrm>
        </p:grpSpPr>
        <p:sp>
          <p:nvSpPr>
            <p:cNvPr id="2" name="文本框 1"/>
            <p:cNvSpPr txBox="1"/>
            <p:nvPr/>
          </p:nvSpPr>
          <p:spPr>
            <a:xfrm>
              <a:off x="1562" y="2231"/>
              <a:ext cx="316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</a:t>
              </a:r>
              <a:r>
                <a:rPr lang="en-US" altLang="zh-CN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</a:t>
              </a: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制作实施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42" y="3481"/>
              <a:ext cx="22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en-US" altLang="zh-CN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4.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形式选择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083560" y="4029710"/>
            <a:ext cx="1316990" cy="956310"/>
            <a:chOff x="2397" y="6196"/>
            <a:chExt cx="2074" cy="1506"/>
          </a:xfrm>
        </p:grpSpPr>
        <p:sp>
          <p:nvSpPr>
            <p:cNvPr id="13" name="椭圆 12"/>
            <p:cNvSpPr/>
            <p:nvPr/>
          </p:nvSpPr>
          <p:spPr>
            <a:xfrm>
              <a:off x="2471" y="6196"/>
              <a:ext cx="1928" cy="150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397" y="6539"/>
              <a:ext cx="2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algn="just">
                <a:buClrTx/>
                <a:buSzTx/>
                <a:buFontTx/>
                <a:buNone/>
              </a:pPr>
              <a:r>
                <a:rPr lang="en-US" altLang="zh-CN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</a:t>
              </a:r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抽象</a:t>
              </a:r>
              <a:r>
                <a:rPr lang="en-US" altLang="zh-CN" sz="28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</a:t>
              </a:r>
              <a:endPara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580255" y="4029710"/>
            <a:ext cx="613346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抽象是通过符号、色彩、点、线、面、肌理等形式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来表达</a:t>
            </a:r>
            <a:r>
              <a:rPr lang="zh-CN" altLang="en-US" sz="28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主观情绪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或</a:t>
            </a:r>
            <a:r>
              <a:rPr lang="zh-CN" altLang="en-US" sz="28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意境</a:t>
            </a:r>
            <a:r>
              <a:rPr lang="zh-CN" altLang="en-US" sz="2000">
                <a:solidFill>
                  <a:srgbClr val="6D70C7"/>
                </a:solidFill>
              </a:rPr>
              <a:t>。</a:t>
            </a:r>
            <a:endParaRPr lang="zh-CN" altLang="en-US" sz="2000">
              <a:solidFill>
                <a:srgbClr val="6D70C7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80255" y="2585720"/>
            <a:ext cx="565912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具象是指按照物象</a:t>
            </a:r>
            <a:r>
              <a:rPr lang="zh-CN" altLang="en-US" sz="28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真实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存在的形态、结构、比例关系，</a:t>
            </a:r>
            <a:r>
              <a:rPr lang="zh-CN" altLang="en-US" sz="28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客观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8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写实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地表现物象的造型、动态、情感等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幼儿绘本开发的基本流程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91870" y="1416685"/>
            <a:ext cx="2138680" cy="1192530"/>
            <a:chOff x="1562" y="2231"/>
            <a:chExt cx="3368" cy="1878"/>
          </a:xfrm>
        </p:grpSpPr>
        <p:sp>
          <p:nvSpPr>
            <p:cNvPr id="2" name="文本框 1"/>
            <p:cNvSpPr txBox="1"/>
            <p:nvPr/>
          </p:nvSpPr>
          <p:spPr>
            <a:xfrm>
              <a:off x="1562" y="2231"/>
              <a:ext cx="316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</a:t>
              </a:r>
              <a:r>
                <a:rPr lang="en-US" altLang="zh-CN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</a:t>
              </a: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制作实施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42" y="3481"/>
              <a:ext cx="22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en-US" altLang="zh-CN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4.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形式选择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641340" y="5340985"/>
            <a:ext cx="309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algn="just">
              <a:buClrTx/>
              <a:buSzTx/>
              <a:buFontTx/>
              <a:buNone/>
            </a:pP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134360" y="4147820"/>
            <a:ext cx="1224280" cy="956310"/>
            <a:chOff x="4963" y="6532"/>
            <a:chExt cx="1928" cy="1506"/>
          </a:xfrm>
        </p:grpSpPr>
        <p:sp>
          <p:nvSpPr>
            <p:cNvPr id="14" name="椭圆 13"/>
            <p:cNvSpPr/>
            <p:nvPr/>
          </p:nvSpPr>
          <p:spPr>
            <a:xfrm>
              <a:off x="4963" y="6532"/>
              <a:ext cx="1928" cy="150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94" y="6874"/>
              <a:ext cx="146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algn="just">
                <a:buClrTx/>
                <a:buSzTx/>
                <a:buFontTx/>
                <a:buNone/>
              </a:pPr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拟人</a:t>
              </a:r>
              <a:endPara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130550" y="2790190"/>
            <a:ext cx="1224280" cy="956310"/>
            <a:chOff x="3484" y="4970"/>
            <a:chExt cx="1928" cy="1506"/>
          </a:xfrm>
        </p:grpSpPr>
        <p:sp>
          <p:nvSpPr>
            <p:cNvPr id="20" name="椭圆 19"/>
            <p:cNvSpPr/>
            <p:nvPr/>
          </p:nvSpPr>
          <p:spPr>
            <a:xfrm>
              <a:off x="3484" y="4970"/>
              <a:ext cx="1928" cy="150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741" y="5312"/>
              <a:ext cx="1414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夸张</a:t>
              </a:r>
              <a:endPara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4564380" y="2609215"/>
            <a:ext cx="719455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采用</a:t>
            </a:r>
            <a:r>
              <a:rPr lang="zh-CN" altLang="en-US" sz="28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夸大、缩小、变异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等手法，对客观事物的典型特征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进行超出实际、突出本质的描绘的视觉表现形式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64380" y="4473575"/>
            <a:ext cx="70986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把事物赋予人的特征，把原本不表现人类动作，、不具有人类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情感的事物人格化。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Administrator/AppData/Roaming/JisuOffice/ETemp/13908_4728984/image11.jpeg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6025" y="1416050"/>
            <a:ext cx="3457575" cy="2477135"/>
          </a:xfrm>
          <a:prstGeom prst="rect">
            <a:avLst/>
          </a:prstGeom>
          <a:noFill/>
        </p:spPr>
      </p:pic>
      <p:sp>
        <p:nvSpPr>
          <p:cNvPr id="10" name="文本框 2"/>
          <p:cNvSpPr txBox="1"/>
          <p:nvPr/>
        </p:nvSpPr>
        <p:spPr>
          <a:xfrm>
            <a:off x="991870" y="655320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幼儿绘本开发的基本流程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91870" y="1416685"/>
            <a:ext cx="2252980" cy="1192530"/>
            <a:chOff x="991870" y="1416685"/>
            <a:chExt cx="2252980" cy="1192530"/>
          </a:xfrm>
        </p:grpSpPr>
        <p:sp>
          <p:nvSpPr>
            <p:cNvPr id="2" name="文本框 1"/>
            <p:cNvSpPr txBox="1"/>
            <p:nvPr/>
          </p:nvSpPr>
          <p:spPr>
            <a:xfrm>
              <a:off x="991870" y="1416685"/>
              <a:ext cx="2011680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</a:t>
              </a:r>
              <a:r>
                <a:rPr lang="en-US" altLang="zh-CN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</a:t>
              </a: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制作实施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677670" y="2210435"/>
              <a:ext cx="1567180" cy="3987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en-US" altLang="zh-CN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5.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技法运用</a:t>
              </a:r>
              <a:r>
                <a:rPr lang="en-US" altLang="zh-CN" sz="18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.</a:t>
              </a:r>
              <a:endParaRPr lang="zh-CN" altLang="en-US" sz="1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673985" y="3749040"/>
            <a:ext cx="3277235" cy="1990725"/>
            <a:chOff x="2673985" y="3749040"/>
            <a:chExt cx="3277235" cy="1990725"/>
          </a:xfrm>
        </p:grpSpPr>
        <p:sp>
          <p:nvSpPr>
            <p:cNvPr id="6" name="文本框 5"/>
            <p:cNvSpPr txBox="1"/>
            <p:nvPr/>
          </p:nvSpPr>
          <p:spPr>
            <a:xfrm>
              <a:off x="2673985" y="3749040"/>
              <a:ext cx="309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 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641340" y="5340985"/>
              <a:ext cx="309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algn="just">
                <a:buClrTx/>
                <a:buSzTx/>
                <a:buFontTx/>
                <a:buNone/>
              </a:pP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647825" y="3376295"/>
            <a:ext cx="2362200" cy="1143000"/>
            <a:chOff x="1647825" y="3376295"/>
            <a:chExt cx="2362200" cy="1143000"/>
          </a:xfrm>
        </p:grpSpPr>
        <p:sp>
          <p:nvSpPr>
            <p:cNvPr id="4" name="流程图: 可选过程 3"/>
            <p:cNvSpPr/>
            <p:nvPr/>
          </p:nvSpPr>
          <p:spPr>
            <a:xfrm>
              <a:off x="1647825" y="3376295"/>
              <a:ext cx="2362200" cy="1143000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331085" y="3656330"/>
              <a:ext cx="9956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3200">
                  <a:solidFill>
                    <a:srgbClr val="FF0000"/>
                  </a:solidFill>
                </a:rPr>
                <a:t>技法</a:t>
              </a:r>
              <a:endParaRPr lang="zh-CN" altLang="en-US" sz="3200">
                <a:solidFill>
                  <a:srgbClr val="FF0000"/>
                </a:solidFill>
              </a:endParaRPr>
            </a:p>
          </p:txBody>
        </p:sp>
      </p:grpSp>
      <p:sp>
        <p:nvSpPr>
          <p:cNvPr id="13" name="左大括号 12"/>
          <p:cNvSpPr/>
          <p:nvPr/>
        </p:nvSpPr>
        <p:spPr>
          <a:xfrm>
            <a:off x="4230370" y="1789430"/>
            <a:ext cx="381000" cy="43186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4916170" y="1416685"/>
            <a:ext cx="2362200" cy="1143000"/>
            <a:chOff x="4916170" y="1416685"/>
            <a:chExt cx="2362200" cy="1143000"/>
          </a:xfrm>
        </p:grpSpPr>
        <p:sp>
          <p:nvSpPr>
            <p:cNvPr id="16" name="流程图: 可选过程 15"/>
            <p:cNvSpPr/>
            <p:nvPr/>
          </p:nvSpPr>
          <p:spPr>
            <a:xfrm>
              <a:off x="4916170" y="1416685"/>
              <a:ext cx="2362200" cy="1143000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764530" y="1696720"/>
              <a:ext cx="9956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3200">
                  <a:solidFill>
                    <a:srgbClr val="FF0000"/>
                  </a:solidFill>
                </a:rPr>
                <a:t>手绘</a:t>
              </a:r>
              <a:endParaRPr lang="zh-CN" altLang="en-US" sz="320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916805" y="3376295"/>
            <a:ext cx="2362200" cy="1143000"/>
            <a:chOff x="4916805" y="3376295"/>
            <a:chExt cx="2362200" cy="1143000"/>
          </a:xfrm>
        </p:grpSpPr>
        <p:sp>
          <p:nvSpPr>
            <p:cNvPr id="19" name="流程图: 可选过程 18"/>
            <p:cNvSpPr/>
            <p:nvPr/>
          </p:nvSpPr>
          <p:spPr>
            <a:xfrm>
              <a:off x="4916805" y="3376295"/>
              <a:ext cx="2362200" cy="1143000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600065" y="3656330"/>
              <a:ext cx="9956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3200">
                  <a:solidFill>
                    <a:srgbClr val="FF0000"/>
                  </a:solidFill>
                </a:rPr>
                <a:t>手工</a:t>
              </a:r>
              <a:endParaRPr lang="zh-CN" altLang="en-US" sz="320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081270" y="5340985"/>
            <a:ext cx="2362200" cy="1143000"/>
            <a:chOff x="5081270" y="5340985"/>
            <a:chExt cx="2362200" cy="1143000"/>
          </a:xfrm>
        </p:grpSpPr>
        <p:sp>
          <p:nvSpPr>
            <p:cNvPr id="22" name="流程图: 可选过程 21"/>
            <p:cNvSpPr/>
            <p:nvPr/>
          </p:nvSpPr>
          <p:spPr>
            <a:xfrm>
              <a:off x="5081270" y="5340985"/>
              <a:ext cx="2362200" cy="1143000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358130" y="5621020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3200">
                  <a:solidFill>
                    <a:srgbClr val="FF0000"/>
                  </a:solidFill>
                </a:rPr>
                <a:t>电脑美术</a:t>
              </a:r>
              <a:endParaRPr lang="zh-CN" altLang="en-US" sz="320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443470" y="2019300"/>
            <a:ext cx="3194050" cy="1959610"/>
            <a:chOff x="7443470" y="2019300"/>
            <a:chExt cx="3194050" cy="1959610"/>
          </a:xfrm>
        </p:grpSpPr>
        <p:sp>
          <p:nvSpPr>
            <p:cNvPr id="24" name="云形标注 23"/>
            <p:cNvSpPr/>
            <p:nvPr/>
          </p:nvSpPr>
          <p:spPr>
            <a:xfrm>
              <a:off x="7443470" y="2019300"/>
              <a:ext cx="3194050" cy="1959610"/>
            </a:xfrm>
            <a:prstGeom prst="cloudCallou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950200" y="2676525"/>
              <a:ext cx="268732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FF0000"/>
                  </a:solidFill>
                </a:rPr>
                <a:t>合理选材、因艺选材、因材施艺。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27" name="图片 26" descr="C:/Users/Administrator/AppData/Roaming/JisuOffice/ETemp/13908_4728984/image14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5390" y="2676525"/>
            <a:ext cx="3458210" cy="2399030"/>
          </a:xfrm>
          <a:prstGeom prst="rect">
            <a:avLst/>
          </a:prstGeom>
          <a:noFill/>
        </p:spPr>
      </p:pic>
      <p:grpSp>
        <p:nvGrpSpPr>
          <p:cNvPr id="30" name="组合 29"/>
          <p:cNvGrpSpPr/>
          <p:nvPr/>
        </p:nvGrpSpPr>
        <p:grpSpPr>
          <a:xfrm>
            <a:off x="7565390" y="3501390"/>
            <a:ext cx="3963670" cy="2119630"/>
            <a:chOff x="7565390" y="3501390"/>
            <a:chExt cx="3963670" cy="2119630"/>
          </a:xfrm>
        </p:grpSpPr>
        <p:sp>
          <p:nvSpPr>
            <p:cNvPr id="28" name="云形标注 27"/>
            <p:cNvSpPr/>
            <p:nvPr/>
          </p:nvSpPr>
          <p:spPr>
            <a:xfrm>
              <a:off x="7565390" y="3501390"/>
              <a:ext cx="3964940" cy="2120265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>
              <a:noAutofit/>
            </a:bodyPr>
            <a:lstStyle/>
            <a:p>
              <a:pPr marL="0" indent="0" algn="ctr" defTabSz="508000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>
                <a:latin typeface="Rockwell" panose="02060603020205020403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089265" y="3978910"/>
              <a:ext cx="3232785" cy="92265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l" defTabSz="508000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800">
                  <a:solidFill>
                    <a:srgbClr val="FF0000"/>
                  </a:solidFill>
                  <a:latin typeface="Rockwell" panose="02060603020205020403" pitchFamily="18" charset="0"/>
                  <a:ea typeface="宋体" panose="02010600030101010101" pitchFamily="2" charset="-122"/>
                  <a:cs typeface="+mn-cs"/>
                </a:rPr>
                <a:t>Computer Graphics </a:t>
              </a:r>
              <a:r>
                <a:rPr lang="zh-CN" altLang="en-US" sz="1800">
                  <a:solidFill>
                    <a:srgbClr val="FF0000"/>
                  </a:solidFill>
                  <a:latin typeface="Rockwell" panose="02060603020205020403" pitchFamily="18" charset="0"/>
                  <a:ea typeface="宋体" panose="02010600030101010101" pitchFamily="2" charset="-122"/>
                  <a:cs typeface="+mn-cs"/>
                </a:rPr>
                <a:t>、</a:t>
              </a:r>
              <a:r>
                <a:rPr lang="en-US" altLang="zh-CN" sz="1800">
                  <a:solidFill>
                    <a:srgbClr val="FF0000"/>
                  </a:solidFill>
                  <a:latin typeface="Rockwell" panose="02060603020205020403" pitchFamily="18" charset="0"/>
                  <a:ea typeface="宋体" panose="02010600030101010101" pitchFamily="2" charset="-122"/>
                  <a:cs typeface="+mn-cs"/>
                </a:rPr>
                <a:t>Photoshop</a:t>
              </a:r>
              <a:r>
                <a:rPr lang="zh-CN" altLang="en-US" sz="1800">
                  <a:solidFill>
                    <a:srgbClr val="FF0000"/>
                  </a:solidFill>
                  <a:latin typeface="Rockwell" panose="02060603020205020403" pitchFamily="18" charset="0"/>
                  <a:ea typeface="宋体" panose="02010600030101010101" pitchFamily="2" charset="-122"/>
                  <a:cs typeface="+mn-cs"/>
                </a:rPr>
                <a:t>、</a:t>
              </a:r>
              <a:r>
                <a:rPr lang="en-US" altLang="zh-CN" sz="1800">
                  <a:solidFill>
                    <a:srgbClr val="FF0000"/>
                  </a:solidFill>
                  <a:latin typeface="Rockwell" panose="02060603020205020403" pitchFamily="18" charset="0"/>
                  <a:ea typeface="宋体" panose="02010600030101010101" pitchFamily="2" charset="-122"/>
                  <a:cs typeface="+mn-cs"/>
                </a:rPr>
                <a:t>After effects</a:t>
              </a:r>
              <a:r>
                <a:rPr lang="zh-CN" altLang="en-US" sz="1800">
                  <a:solidFill>
                    <a:srgbClr val="FF0000"/>
                  </a:solidFill>
                  <a:latin typeface="Rockwell" panose="02060603020205020403" pitchFamily="18" charset="0"/>
                  <a:ea typeface="宋体" panose="02010600030101010101" pitchFamily="2" charset="-122"/>
                  <a:cs typeface="+mn-cs"/>
                </a:rPr>
                <a:t>等绘图处理软件</a:t>
              </a:r>
              <a:endParaRPr lang="ko-KR" altLang="en-US" sz="1800">
                <a:solidFill>
                  <a:srgbClr val="FF0000"/>
                </a:solidFill>
                <a:latin typeface="Rockwell" panose="02060603020205020403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第二节 幼儿绘本开发的基本流程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59510" y="2795270"/>
            <a:ext cx="1041590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册本装订是将设计、制作完成的封面、内页、封底等按先后顺序装订成册，方便阅读，易于保存。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</a:t>
            </a: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just">
              <a:buClrTx/>
              <a:buSzTx/>
              <a:buFontTx/>
              <a:buNone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91870" y="1416685"/>
            <a:ext cx="2138680" cy="1192530"/>
            <a:chOff x="1562" y="2231"/>
            <a:chExt cx="3368" cy="1878"/>
          </a:xfrm>
        </p:grpSpPr>
        <p:sp>
          <p:nvSpPr>
            <p:cNvPr id="2" name="文本框 1"/>
            <p:cNvSpPr txBox="1"/>
            <p:nvPr/>
          </p:nvSpPr>
          <p:spPr>
            <a:xfrm>
              <a:off x="1562" y="2231"/>
              <a:ext cx="316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</a:t>
              </a:r>
              <a:r>
                <a:rPr lang="en-US" altLang="zh-CN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</a:t>
              </a:r>
              <a:r>
                <a:rPr lang="zh-CN" altLang="en-US" sz="24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制作实施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42" y="3481"/>
              <a:ext cx="22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>
                <a:buClrTx/>
                <a:buSzTx/>
                <a:buFontTx/>
                <a:tabLst>
                  <a:tab pos="266700" algn="l"/>
                </a:tabLst>
              </a:pPr>
              <a:r>
                <a:rPr lang="en-US" altLang="zh-CN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6.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册本装订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673985" y="3749040"/>
            <a:ext cx="3277235" cy="1990725"/>
            <a:chOff x="2790" y="5654"/>
            <a:chExt cx="5161" cy="3135"/>
          </a:xfrm>
        </p:grpSpPr>
        <p:sp>
          <p:nvSpPr>
            <p:cNvPr id="6" name="文本框 5"/>
            <p:cNvSpPr txBox="1"/>
            <p:nvPr/>
          </p:nvSpPr>
          <p:spPr>
            <a:xfrm>
              <a:off x="2790" y="5654"/>
              <a:ext cx="4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 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463" y="8161"/>
              <a:ext cx="4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algn="just">
                <a:buClrTx/>
                <a:buSzTx/>
                <a:buFontTx/>
                <a:buNone/>
              </a:pP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577715" y="3852545"/>
            <a:ext cx="2626360" cy="757555"/>
            <a:chOff x="7209" y="6067"/>
            <a:chExt cx="4136" cy="1193"/>
          </a:xfrm>
        </p:grpSpPr>
        <p:sp>
          <p:nvSpPr>
            <p:cNvPr id="4" name="流程图: 联系 3"/>
            <p:cNvSpPr/>
            <p:nvPr/>
          </p:nvSpPr>
          <p:spPr>
            <a:xfrm>
              <a:off x="7209" y="6067"/>
              <a:ext cx="4136" cy="1193"/>
            </a:xfrm>
            <a:prstGeom prst="flowChartConnector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853" y="6204"/>
              <a:ext cx="2860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3200" b="1">
                  <a:solidFill>
                    <a:srgbClr val="FF0000"/>
                  </a:solidFill>
                </a:rPr>
                <a:t>装订形式</a:t>
              </a:r>
              <a:endParaRPr lang="zh-CN" alt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204075" y="3852545"/>
            <a:ext cx="3575685" cy="756920"/>
            <a:chOff x="11345" y="6067"/>
            <a:chExt cx="5631" cy="1192"/>
          </a:xfrm>
        </p:grpSpPr>
        <p:grpSp>
          <p:nvGrpSpPr>
            <p:cNvPr id="14" name="组合 13"/>
            <p:cNvGrpSpPr/>
            <p:nvPr/>
          </p:nvGrpSpPr>
          <p:grpSpPr>
            <a:xfrm>
              <a:off x="12840" y="6067"/>
              <a:ext cx="4136" cy="1193"/>
              <a:chOff x="7209" y="6067"/>
              <a:chExt cx="4136" cy="1193"/>
            </a:xfrm>
          </p:grpSpPr>
          <p:sp>
            <p:nvSpPr>
              <p:cNvPr id="15" name="流程图: 联系 14"/>
              <p:cNvSpPr/>
              <p:nvPr/>
            </p:nvSpPr>
            <p:spPr>
              <a:xfrm>
                <a:off x="7209" y="6067"/>
                <a:ext cx="4136" cy="1193"/>
              </a:xfrm>
              <a:prstGeom prst="flowChart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8493" y="6204"/>
                <a:ext cx="1568" cy="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3200">
                    <a:solidFill>
                      <a:srgbClr val="FF0000"/>
                    </a:solidFill>
                  </a:rPr>
                  <a:t>圈订</a:t>
                </a:r>
                <a:endParaRPr lang="zh-CN" altLang="en-US" sz="320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2" name="直接箭头连接符 31"/>
            <p:cNvCxnSpPr>
              <a:stCxn id="4" idx="6"/>
            </p:cNvCxnSpPr>
            <p:nvPr/>
          </p:nvCxnSpPr>
          <p:spPr>
            <a:xfrm flipV="1">
              <a:off x="11345" y="6601"/>
              <a:ext cx="1258" cy="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1090930" y="3852545"/>
            <a:ext cx="3486785" cy="756920"/>
            <a:chOff x="1718" y="6067"/>
            <a:chExt cx="5491" cy="1192"/>
          </a:xfrm>
        </p:grpSpPr>
        <p:grpSp>
          <p:nvGrpSpPr>
            <p:cNvPr id="26" name="组合 25"/>
            <p:cNvGrpSpPr/>
            <p:nvPr/>
          </p:nvGrpSpPr>
          <p:grpSpPr>
            <a:xfrm>
              <a:off x="1718" y="6067"/>
              <a:ext cx="4136" cy="1193"/>
              <a:chOff x="7209" y="6067"/>
              <a:chExt cx="4136" cy="1193"/>
            </a:xfrm>
          </p:grpSpPr>
          <p:sp>
            <p:nvSpPr>
              <p:cNvPr id="27" name="流程图: 联系 26"/>
              <p:cNvSpPr/>
              <p:nvPr/>
            </p:nvSpPr>
            <p:spPr>
              <a:xfrm>
                <a:off x="7209" y="6067"/>
                <a:ext cx="4136" cy="1193"/>
              </a:xfrm>
              <a:prstGeom prst="flowChart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7852" y="6204"/>
                <a:ext cx="2208" cy="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3200">
                    <a:solidFill>
                      <a:srgbClr val="FF0000"/>
                    </a:solidFill>
                  </a:rPr>
                  <a:t>骑马钉</a:t>
                </a:r>
                <a:endParaRPr lang="zh-CN" altLang="en-US" sz="320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4" name="直接箭头连接符 33"/>
            <p:cNvCxnSpPr>
              <a:stCxn id="4" idx="2"/>
            </p:cNvCxnSpPr>
            <p:nvPr/>
          </p:nvCxnSpPr>
          <p:spPr>
            <a:xfrm flipH="1" flipV="1">
              <a:off x="6003" y="6601"/>
              <a:ext cx="1206" cy="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>
            <a:off x="1844040" y="4496435"/>
            <a:ext cx="3187065" cy="1084580"/>
            <a:chOff x="2904" y="7081"/>
            <a:chExt cx="5019" cy="1708"/>
          </a:xfrm>
        </p:grpSpPr>
        <p:grpSp>
          <p:nvGrpSpPr>
            <p:cNvPr id="23" name="组合 22"/>
            <p:cNvGrpSpPr/>
            <p:nvPr/>
          </p:nvGrpSpPr>
          <p:grpSpPr>
            <a:xfrm>
              <a:off x="2904" y="7597"/>
              <a:ext cx="4136" cy="1193"/>
              <a:chOff x="7209" y="6067"/>
              <a:chExt cx="4136" cy="1193"/>
            </a:xfrm>
          </p:grpSpPr>
          <p:sp>
            <p:nvSpPr>
              <p:cNvPr id="24" name="流程图: 联系 23"/>
              <p:cNvSpPr/>
              <p:nvPr/>
            </p:nvSpPr>
            <p:spPr>
              <a:xfrm>
                <a:off x="7209" y="6067"/>
                <a:ext cx="4136" cy="1193"/>
              </a:xfrm>
              <a:prstGeom prst="flowChart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8172" y="6341"/>
                <a:ext cx="1568" cy="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3200">
                    <a:solidFill>
                      <a:srgbClr val="FF0000"/>
                    </a:solidFill>
                  </a:rPr>
                  <a:t>平订</a:t>
                </a:r>
                <a:endParaRPr lang="zh-CN" altLang="en-US" sz="320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5" name="直接箭头连接符 34"/>
            <p:cNvCxnSpPr/>
            <p:nvPr/>
          </p:nvCxnSpPr>
          <p:spPr>
            <a:xfrm flipH="1">
              <a:off x="6723" y="7081"/>
              <a:ext cx="1200" cy="7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>
            <a:off x="6681470" y="4545330"/>
            <a:ext cx="3481070" cy="1019810"/>
            <a:chOff x="10522" y="7158"/>
            <a:chExt cx="5482" cy="1606"/>
          </a:xfrm>
        </p:grpSpPr>
        <p:grpSp>
          <p:nvGrpSpPr>
            <p:cNvPr id="17" name="组合 16"/>
            <p:cNvGrpSpPr/>
            <p:nvPr/>
          </p:nvGrpSpPr>
          <p:grpSpPr>
            <a:xfrm>
              <a:off x="11868" y="7572"/>
              <a:ext cx="4136" cy="1193"/>
              <a:chOff x="7209" y="6067"/>
              <a:chExt cx="4136" cy="1193"/>
            </a:xfrm>
          </p:grpSpPr>
          <p:sp>
            <p:nvSpPr>
              <p:cNvPr id="18" name="流程图: 联系 17"/>
              <p:cNvSpPr/>
              <p:nvPr/>
            </p:nvSpPr>
            <p:spPr>
              <a:xfrm>
                <a:off x="7209" y="6067"/>
                <a:ext cx="4136" cy="1193"/>
              </a:xfrm>
              <a:prstGeom prst="flowChart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8493" y="6204"/>
                <a:ext cx="1568" cy="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3200">
                    <a:solidFill>
                      <a:srgbClr val="FF0000"/>
                    </a:solidFill>
                  </a:rPr>
                  <a:t>线订</a:t>
                </a:r>
                <a:endParaRPr lang="zh-CN" altLang="en-US" sz="320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6" name="直接箭头连接符 35"/>
            <p:cNvCxnSpPr/>
            <p:nvPr/>
          </p:nvCxnSpPr>
          <p:spPr>
            <a:xfrm>
              <a:off x="10522" y="7158"/>
              <a:ext cx="1361" cy="73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4561840" y="4610100"/>
            <a:ext cx="2626360" cy="1487805"/>
            <a:chOff x="7184" y="7260"/>
            <a:chExt cx="4136" cy="2343"/>
          </a:xfrm>
        </p:grpSpPr>
        <p:grpSp>
          <p:nvGrpSpPr>
            <p:cNvPr id="20" name="组合 19"/>
            <p:cNvGrpSpPr/>
            <p:nvPr/>
          </p:nvGrpSpPr>
          <p:grpSpPr>
            <a:xfrm>
              <a:off x="7184" y="8411"/>
              <a:ext cx="4136" cy="1193"/>
              <a:chOff x="7209" y="6067"/>
              <a:chExt cx="4136" cy="1193"/>
            </a:xfrm>
          </p:grpSpPr>
          <p:sp>
            <p:nvSpPr>
              <p:cNvPr id="21" name="流程图: 联系 20"/>
              <p:cNvSpPr/>
              <p:nvPr/>
            </p:nvSpPr>
            <p:spPr>
              <a:xfrm>
                <a:off x="7209" y="6067"/>
                <a:ext cx="4136" cy="1193"/>
              </a:xfrm>
              <a:prstGeom prst="flowChart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8492" y="6204"/>
                <a:ext cx="1568" cy="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3200">
                    <a:solidFill>
                      <a:srgbClr val="FF0000"/>
                    </a:solidFill>
                  </a:rPr>
                  <a:t>胶钉</a:t>
                </a:r>
                <a:endParaRPr lang="zh-CN" altLang="en-US" sz="320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7" name="直接箭头连接符 36"/>
            <p:cNvCxnSpPr/>
            <p:nvPr/>
          </p:nvCxnSpPr>
          <p:spPr>
            <a:xfrm flipH="1">
              <a:off x="9218" y="7260"/>
              <a:ext cx="34" cy="10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第三节幼儿绘本开发实训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2187" y="1376839"/>
            <a:ext cx="60198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实训一《最好吃的蛋糕》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92505" y="2058035"/>
            <a:ext cx="2075815" cy="914400"/>
            <a:chOff x="1563" y="3241"/>
            <a:chExt cx="3269" cy="1440"/>
          </a:xfrm>
        </p:grpSpPr>
        <p:sp>
          <p:nvSpPr>
            <p:cNvPr id="2" name="圆角矩形 1"/>
            <p:cNvSpPr/>
            <p:nvPr/>
          </p:nvSpPr>
          <p:spPr>
            <a:xfrm>
              <a:off x="1563" y="3241"/>
              <a:ext cx="3120" cy="14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714" y="3550"/>
              <a:ext cx="31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实训内容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91870" y="5250180"/>
            <a:ext cx="2076450" cy="914400"/>
            <a:chOff x="1562" y="7955"/>
            <a:chExt cx="3270" cy="1440"/>
          </a:xfrm>
        </p:grpSpPr>
        <p:sp>
          <p:nvSpPr>
            <p:cNvPr id="3" name="圆角矩形 2"/>
            <p:cNvSpPr/>
            <p:nvPr/>
          </p:nvSpPr>
          <p:spPr>
            <a:xfrm>
              <a:off x="1562" y="7955"/>
              <a:ext cx="3120" cy="14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714" y="8264"/>
              <a:ext cx="31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实训要求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91870" y="3653155"/>
            <a:ext cx="2076450" cy="914400"/>
            <a:chOff x="1562" y="5436"/>
            <a:chExt cx="3270" cy="1440"/>
          </a:xfrm>
        </p:grpSpPr>
        <p:sp>
          <p:nvSpPr>
            <p:cNvPr id="4" name="圆角矩形 3"/>
            <p:cNvSpPr/>
            <p:nvPr/>
          </p:nvSpPr>
          <p:spPr>
            <a:xfrm>
              <a:off x="1562" y="5436"/>
              <a:ext cx="3120" cy="14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714" y="5745"/>
              <a:ext cx="31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实训目标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</p:grpSp>
      <p:sp>
        <p:nvSpPr>
          <p:cNvPr id="14" name="虚尾箭头 13"/>
          <p:cNvSpPr/>
          <p:nvPr/>
        </p:nvSpPr>
        <p:spPr>
          <a:xfrm>
            <a:off x="3329940" y="2172335"/>
            <a:ext cx="1752600" cy="685800"/>
          </a:xfrm>
          <a:prstGeom prst="strip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虚尾箭头 16"/>
          <p:cNvSpPr/>
          <p:nvPr/>
        </p:nvSpPr>
        <p:spPr>
          <a:xfrm>
            <a:off x="3329940" y="3767455"/>
            <a:ext cx="1752600" cy="685800"/>
          </a:xfrm>
          <a:prstGeom prst="strip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8" name="虚尾箭头 17"/>
          <p:cNvSpPr/>
          <p:nvPr/>
        </p:nvSpPr>
        <p:spPr>
          <a:xfrm>
            <a:off x="3329940" y="5364480"/>
            <a:ext cx="1752600" cy="685800"/>
          </a:xfrm>
          <a:prstGeom prst="strip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469890" y="2058035"/>
            <a:ext cx="5991225" cy="915035"/>
            <a:chOff x="8614" y="3241"/>
            <a:chExt cx="9435" cy="1441"/>
          </a:xfrm>
        </p:grpSpPr>
        <p:sp>
          <p:nvSpPr>
            <p:cNvPr id="16" name="燕尾形 15"/>
            <p:cNvSpPr/>
            <p:nvPr/>
          </p:nvSpPr>
          <p:spPr>
            <a:xfrm>
              <a:off x="8614" y="3241"/>
              <a:ext cx="9435" cy="1441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406" y="3551"/>
              <a:ext cx="74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根据幼儿故事进行改编。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469890" y="3653155"/>
            <a:ext cx="5991225" cy="914400"/>
            <a:chOff x="8614" y="5753"/>
            <a:chExt cx="9435" cy="1440"/>
          </a:xfrm>
        </p:grpSpPr>
        <p:sp>
          <p:nvSpPr>
            <p:cNvPr id="19" name="燕尾形 18"/>
            <p:cNvSpPr/>
            <p:nvPr/>
          </p:nvSpPr>
          <p:spPr>
            <a:xfrm>
              <a:off x="8614" y="5753"/>
              <a:ext cx="9435" cy="1440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406" y="6062"/>
              <a:ext cx="832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初步掌握基本流程，熟悉具体环节和操作方法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20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469890" y="5353050"/>
            <a:ext cx="5991225" cy="914400"/>
            <a:chOff x="8614" y="7955"/>
            <a:chExt cx="9435" cy="1440"/>
          </a:xfrm>
        </p:grpSpPr>
        <p:sp>
          <p:nvSpPr>
            <p:cNvPr id="20" name="燕尾形 19"/>
            <p:cNvSpPr/>
            <p:nvPr/>
          </p:nvSpPr>
          <p:spPr>
            <a:xfrm>
              <a:off x="8614" y="7955"/>
              <a:ext cx="9435" cy="1440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406" y="8102"/>
              <a:ext cx="7472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合理分析故事，确定脚本。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注意情节合理、做工仔细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17" grpId="0" bldLvl="0" animBg="1"/>
      <p:bldP spid="18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第三节幼儿绘本开发实训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2187" y="1376839"/>
            <a:ext cx="60198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实训一《最好吃的蛋糕》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92505" y="2058035"/>
            <a:ext cx="2076450" cy="914400"/>
            <a:chOff x="1563" y="3241"/>
            <a:chExt cx="3270" cy="1440"/>
          </a:xfrm>
        </p:grpSpPr>
        <p:sp>
          <p:nvSpPr>
            <p:cNvPr id="2" name="圆角矩形 1"/>
            <p:cNvSpPr/>
            <p:nvPr/>
          </p:nvSpPr>
          <p:spPr>
            <a:xfrm>
              <a:off x="1563" y="3241"/>
              <a:ext cx="3120" cy="14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714" y="3550"/>
              <a:ext cx="31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实训方式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91870" y="3653155"/>
            <a:ext cx="2077085" cy="914400"/>
            <a:chOff x="1562" y="5436"/>
            <a:chExt cx="3271" cy="1440"/>
          </a:xfrm>
        </p:grpSpPr>
        <p:sp>
          <p:nvSpPr>
            <p:cNvPr id="4" name="圆角矩形 3"/>
            <p:cNvSpPr/>
            <p:nvPr/>
          </p:nvSpPr>
          <p:spPr>
            <a:xfrm>
              <a:off x="1562" y="5436"/>
              <a:ext cx="3120" cy="14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714" y="5745"/>
              <a:ext cx="31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材料</a:t>
              </a:r>
              <a:r>
                <a:rPr lang="zh-CN" altLang="en-US" sz="2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准备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</p:grpSp>
      <p:sp>
        <p:nvSpPr>
          <p:cNvPr id="14" name="虚尾箭头 13"/>
          <p:cNvSpPr/>
          <p:nvPr/>
        </p:nvSpPr>
        <p:spPr>
          <a:xfrm>
            <a:off x="3329940" y="2172970"/>
            <a:ext cx="1752600" cy="685800"/>
          </a:xfrm>
          <a:prstGeom prst="strip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虚尾箭头 16"/>
          <p:cNvSpPr/>
          <p:nvPr/>
        </p:nvSpPr>
        <p:spPr>
          <a:xfrm>
            <a:off x="3329940" y="3767455"/>
            <a:ext cx="1752600" cy="685800"/>
          </a:xfrm>
          <a:prstGeom prst="strip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469890" y="2058035"/>
            <a:ext cx="5991225" cy="915035"/>
            <a:chOff x="8614" y="3241"/>
            <a:chExt cx="9435" cy="1441"/>
          </a:xfrm>
        </p:grpSpPr>
        <p:sp>
          <p:nvSpPr>
            <p:cNvPr id="16" name="燕尾形 15"/>
            <p:cNvSpPr/>
            <p:nvPr/>
          </p:nvSpPr>
          <p:spPr>
            <a:xfrm>
              <a:off x="8614" y="3241"/>
              <a:ext cx="9435" cy="1441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406" y="3551"/>
              <a:ext cx="74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手绘制作</a:t>
              </a:r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469890" y="3653155"/>
            <a:ext cx="5991225" cy="914400"/>
            <a:chOff x="8614" y="5753"/>
            <a:chExt cx="9435" cy="1440"/>
          </a:xfrm>
        </p:grpSpPr>
        <p:sp>
          <p:nvSpPr>
            <p:cNvPr id="19" name="燕尾形 18"/>
            <p:cNvSpPr/>
            <p:nvPr/>
          </p:nvSpPr>
          <p:spPr>
            <a:xfrm>
              <a:off x="8614" y="5753"/>
              <a:ext cx="9435" cy="1440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406" y="6062"/>
              <a:ext cx="832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绘画工具材料、装订工具材料。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1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1870" y="655320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第三节幼儿绘本开发实训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1870" y="1376680"/>
            <a:ext cx="60198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实训一《最好吃的蛋糕》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300095" y="2627630"/>
            <a:ext cx="3216275" cy="1006475"/>
            <a:chOff x="3300095" y="2627630"/>
            <a:chExt cx="3216275" cy="1006475"/>
          </a:xfrm>
        </p:grpSpPr>
        <p:sp>
          <p:nvSpPr>
            <p:cNvPr id="2" name="圆角矩形 1"/>
            <p:cNvSpPr/>
            <p:nvPr/>
          </p:nvSpPr>
          <p:spPr>
            <a:xfrm>
              <a:off x="3300095" y="2627630"/>
              <a:ext cx="3069590" cy="100711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>
              <a:noAutofit/>
            </a:bodyPr>
            <a:lstStyle/>
            <a:p>
              <a:pPr marL="0" indent="0" algn="ctr" defTabSz="508000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>
                <a:latin typeface="Rockwell" panose="02060603020205020403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448685" y="2694940"/>
              <a:ext cx="3068320" cy="83121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l" defTabSz="508000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zh-CN" altLang="en-US" sz="4800" b="1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实训步骤</a:t>
              </a:r>
              <a:endParaRPr lang="ko-KR" altLang="en-US" sz="4800" b="1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662555" y="4366895"/>
            <a:ext cx="2329815" cy="914400"/>
            <a:chOff x="2662555" y="4366895"/>
            <a:chExt cx="2329815" cy="914400"/>
          </a:xfrm>
        </p:grpSpPr>
        <p:sp>
          <p:nvSpPr>
            <p:cNvPr id="20" name="圆角矩形 19"/>
            <p:cNvSpPr/>
            <p:nvPr/>
          </p:nvSpPr>
          <p:spPr>
            <a:xfrm>
              <a:off x="2662555" y="4366895"/>
              <a:ext cx="1981200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011805" y="4470400"/>
              <a:ext cx="198056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分析故事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拟定脚本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073650" y="4366895"/>
            <a:ext cx="2329815" cy="914400"/>
            <a:chOff x="5073650" y="4366895"/>
            <a:chExt cx="2329815" cy="914400"/>
          </a:xfrm>
        </p:grpSpPr>
        <p:sp>
          <p:nvSpPr>
            <p:cNvPr id="25" name="圆角矩形 24"/>
            <p:cNvSpPr/>
            <p:nvPr/>
          </p:nvSpPr>
          <p:spPr>
            <a:xfrm>
              <a:off x="5073650" y="4366895"/>
              <a:ext cx="1981200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422900" y="4470400"/>
              <a:ext cx="198056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搜集素材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设计角色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32740" y="4366895"/>
            <a:ext cx="2329815" cy="914400"/>
            <a:chOff x="332740" y="4366895"/>
            <a:chExt cx="2329815" cy="914400"/>
          </a:xfrm>
        </p:grpSpPr>
        <p:sp>
          <p:nvSpPr>
            <p:cNvPr id="28" name="圆角矩形 27"/>
            <p:cNvSpPr/>
            <p:nvPr/>
          </p:nvSpPr>
          <p:spPr>
            <a:xfrm>
              <a:off x="332740" y="4366895"/>
              <a:ext cx="1981200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81990" y="4470400"/>
              <a:ext cx="198056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组建团队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协调分工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865360" y="4367530"/>
            <a:ext cx="2329815" cy="914400"/>
            <a:chOff x="9865360" y="4367530"/>
            <a:chExt cx="2329815" cy="914400"/>
          </a:xfrm>
        </p:grpSpPr>
        <p:sp>
          <p:nvSpPr>
            <p:cNvPr id="31" name="圆角矩形 30"/>
            <p:cNvSpPr/>
            <p:nvPr/>
          </p:nvSpPr>
          <p:spPr>
            <a:xfrm>
              <a:off x="9865360" y="4367530"/>
              <a:ext cx="1981200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0214610" y="4471035"/>
              <a:ext cx="198056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版式编辑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绘本装订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500620" y="4368165"/>
            <a:ext cx="2329815" cy="914400"/>
            <a:chOff x="7500620" y="4368165"/>
            <a:chExt cx="2329815" cy="914400"/>
          </a:xfrm>
        </p:grpSpPr>
        <p:sp>
          <p:nvSpPr>
            <p:cNvPr id="34" name="圆角矩形 33"/>
            <p:cNvSpPr/>
            <p:nvPr/>
          </p:nvSpPr>
          <p:spPr>
            <a:xfrm>
              <a:off x="7500620" y="4368165"/>
              <a:ext cx="1981200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849870" y="4471670"/>
              <a:ext cx="198056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设计草图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定稿上色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燕尾形箭头 35"/>
          <p:cNvSpPr/>
          <p:nvPr/>
        </p:nvSpPr>
        <p:spPr>
          <a:xfrm>
            <a:off x="1870075" y="4582795"/>
            <a:ext cx="697865" cy="485775"/>
          </a:xfrm>
          <a:prstGeom prst="notch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燕尾形箭头 36"/>
          <p:cNvSpPr/>
          <p:nvPr/>
        </p:nvSpPr>
        <p:spPr>
          <a:xfrm>
            <a:off x="4166870" y="4580890"/>
            <a:ext cx="697865" cy="485775"/>
          </a:xfrm>
          <a:prstGeom prst="notch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38" name="燕尾形箭头 37"/>
          <p:cNvSpPr/>
          <p:nvPr/>
        </p:nvSpPr>
        <p:spPr>
          <a:xfrm>
            <a:off x="6574155" y="4582795"/>
            <a:ext cx="697865" cy="485775"/>
          </a:xfrm>
          <a:prstGeom prst="notch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39" name="燕尾形箭头 38"/>
          <p:cNvSpPr/>
          <p:nvPr/>
        </p:nvSpPr>
        <p:spPr>
          <a:xfrm>
            <a:off x="8997315" y="4582795"/>
            <a:ext cx="697865" cy="485775"/>
          </a:xfrm>
          <a:prstGeom prst="notch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405" y="2113915"/>
            <a:ext cx="2261870" cy="20364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730" y="1035685"/>
            <a:ext cx="4152900" cy="31146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10" y="1145540"/>
            <a:ext cx="4303395" cy="3056890"/>
          </a:xfrm>
          <a:prstGeom prst="rect">
            <a:avLst/>
          </a:prstGeom>
        </p:spPr>
      </p:pic>
      <p:pic>
        <p:nvPicPr>
          <p:cNvPr id="7" name="图片 6" descr="C:/Users/Administrator/AppData/Roaming/JisuOffice/ETemp/20696_6897624/image15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1739" y="1143000"/>
            <a:ext cx="4337685" cy="285432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6" grpId="0" bldLvl="0" animBg="1"/>
      <p:bldP spid="37" grpId="0" bldLvl="0" animBg="1"/>
      <p:bldP spid="38" grpId="0" bldLvl="0" animBg="1"/>
      <p:bldP spid="39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第三节幼儿绘本开发实训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2187" y="1376839"/>
            <a:ext cx="60198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实训一《最好吃的蛋糕》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244725" y="3088005"/>
            <a:ext cx="2435860" cy="955040"/>
            <a:chOff x="2323" y="3961"/>
            <a:chExt cx="5880" cy="2880"/>
          </a:xfrm>
        </p:grpSpPr>
        <p:sp>
          <p:nvSpPr>
            <p:cNvPr id="6" name="流程图: 联系 5"/>
            <p:cNvSpPr/>
            <p:nvPr/>
          </p:nvSpPr>
          <p:spPr>
            <a:xfrm>
              <a:off x="2323" y="3961"/>
              <a:ext cx="5880" cy="2880"/>
            </a:xfrm>
            <a:prstGeom prst="flowChartConnector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204" y="4747"/>
              <a:ext cx="4831" cy="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实训延伸</a:t>
              </a:r>
              <a:endParaRPr lang="en-US" altLang="zh-CN" sz="32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467985" y="4746625"/>
            <a:ext cx="457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合理分析故事，精简绘本脚本。</a:t>
            </a:r>
            <a:endParaRPr lang="zh-CN" altLang="en-US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注意情节，体现主题。</a:t>
            </a:r>
            <a:endParaRPr lang="zh-CN" altLang="en-US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244725" y="4498340"/>
            <a:ext cx="2435860" cy="955040"/>
            <a:chOff x="2323" y="3961"/>
            <a:chExt cx="5880" cy="2880"/>
          </a:xfrm>
        </p:grpSpPr>
        <p:sp>
          <p:nvSpPr>
            <p:cNvPr id="19" name="流程图: 联系 18"/>
            <p:cNvSpPr/>
            <p:nvPr/>
          </p:nvSpPr>
          <p:spPr>
            <a:xfrm>
              <a:off x="2323" y="3961"/>
              <a:ext cx="5880" cy="2880"/>
            </a:xfrm>
            <a:prstGeom prst="flowChartConnector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204" y="4523"/>
              <a:ext cx="4831" cy="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实训要求</a:t>
              </a:r>
              <a:endParaRPr lang="en-US" altLang="zh-CN" sz="32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5377815" y="3338830"/>
            <a:ext cx="457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参照实训一的绘本制作形式，，以《小蝌蚪找妈妈》为主题进行绘本制作。</a:t>
            </a:r>
            <a:endParaRPr lang="zh-CN" altLang="en-US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第三节幼儿绘本开发实训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1870" y="1358900"/>
            <a:ext cx="60198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F4B3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实训二《我的衣服》</a:t>
            </a:r>
            <a:endParaRPr lang="en-US" altLang="zh-CN" sz="2000" kern="100" dirty="0">
              <a:solidFill>
                <a:srgbClr val="F4B33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en-US" altLang="zh-CN" sz="2000" kern="100" dirty="0">
              <a:solidFill>
                <a:srgbClr val="F4B33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15670" y="2096135"/>
            <a:ext cx="2152650" cy="838200"/>
            <a:chOff x="1442" y="3301"/>
            <a:chExt cx="3390" cy="1320"/>
          </a:xfrm>
        </p:grpSpPr>
        <p:sp>
          <p:nvSpPr>
            <p:cNvPr id="28" name="流程图: 终止 27"/>
            <p:cNvSpPr/>
            <p:nvPr/>
          </p:nvSpPr>
          <p:spPr>
            <a:xfrm>
              <a:off x="1442" y="3301"/>
              <a:ext cx="3360" cy="1320"/>
            </a:xfrm>
            <a:prstGeom prst="flowChartTerminator">
              <a:avLst/>
            </a:prstGeom>
            <a:solidFill>
              <a:schemeClr val="tx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714" y="3550"/>
              <a:ext cx="31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实训内容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15670" y="5402580"/>
            <a:ext cx="2152650" cy="838200"/>
            <a:chOff x="1442" y="8508"/>
            <a:chExt cx="3390" cy="1320"/>
          </a:xfrm>
        </p:grpSpPr>
        <p:sp>
          <p:nvSpPr>
            <p:cNvPr id="30" name="流程图: 终止 29"/>
            <p:cNvSpPr/>
            <p:nvPr/>
          </p:nvSpPr>
          <p:spPr>
            <a:xfrm>
              <a:off x="1442" y="8508"/>
              <a:ext cx="3360" cy="1320"/>
            </a:xfrm>
            <a:prstGeom prst="flowChartTerminator">
              <a:avLst/>
            </a:prstGeom>
            <a:solidFill>
              <a:schemeClr val="tx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714" y="8706"/>
              <a:ext cx="31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实训要求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15670" y="3691255"/>
            <a:ext cx="2152650" cy="838200"/>
            <a:chOff x="1442" y="5813"/>
            <a:chExt cx="3390" cy="1320"/>
          </a:xfrm>
        </p:grpSpPr>
        <p:sp>
          <p:nvSpPr>
            <p:cNvPr id="29" name="流程图: 终止 28"/>
            <p:cNvSpPr/>
            <p:nvPr/>
          </p:nvSpPr>
          <p:spPr>
            <a:xfrm>
              <a:off x="1442" y="5813"/>
              <a:ext cx="3360" cy="1320"/>
            </a:xfrm>
            <a:prstGeom prst="flowChartTerminator">
              <a:avLst/>
            </a:prstGeom>
            <a:solidFill>
              <a:schemeClr val="tx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714" y="6062"/>
              <a:ext cx="31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实训目标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</p:grpSp>
      <p:sp>
        <p:nvSpPr>
          <p:cNvPr id="14" name="虚尾箭头 13"/>
          <p:cNvSpPr/>
          <p:nvPr/>
        </p:nvSpPr>
        <p:spPr>
          <a:xfrm>
            <a:off x="3329940" y="2172335"/>
            <a:ext cx="1752600" cy="685800"/>
          </a:xfrm>
          <a:prstGeom prst="strip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虚尾箭头 16"/>
          <p:cNvSpPr/>
          <p:nvPr/>
        </p:nvSpPr>
        <p:spPr>
          <a:xfrm>
            <a:off x="3329940" y="3767455"/>
            <a:ext cx="1752600" cy="685800"/>
          </a:xfrm>
          <a:prstGeom prst="strip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8" name="虚尾箭头 17"/>
          <p:cNvSpPr/>
          <p:nvPr/>
        </p:nvSpPr>
        <p:spPr>
          <a:xfrm>
            <a:off x="3329940" y="5364480"/>
            <a:ext cx="1752600" cy="685800"/>
          </a:xfrm>
          <a:prstGeom prst="strip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469890" y="2058035"/>
            <a:ext cx="5991225" cy="915035"/>
            <a:chOff x="8614" y="3241"/>
            <a:chExt cx="9435" cy="1441"/>
          </a:xfrm>
        </p:grpSpPr>
        <p:sp>
          <p:nvSpPr>
            <p:cNvPr id="16" name="燕尾形 15"/>
            <p:cNvSpPr/>
            <p:nvPr/>
          </p:nvSpPr>
          <p:spPr>
            <a:xfrm>
              <a:off x="8614" y="3241"/>
              <a:ext cx="9435" cy="1441"/>
            </a:xfrm>
            <a:prstGeom prst="chevron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406" y="3551"/>
              <a:ext cx="74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根据幼儿生活资源进行开发制作。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469890" y="3653155"/>
            <a:ext cx="5991225" cy="914400"/>
            <a:chOff x="8614" y="5753"/>
            <a:chExt cx="9435" cy="1440"/>
          </a:xfrm>
        </p:grpSpPr>
        <p:sp>
          <p:nvSpPr>
            <p:cNvPr id="19" name="燕尾形 18"/>
            <p:cNvSpPr/>
            <p:nvPr/>
          </p:nvSpPr>
          <p:spPr>
            <a:xfrm>
              <a:off x="8614" y="5753"/>
              <a:ext cx="9435" cy="1440"/>
            </a:xfrm>
            <a:prstGeom prst="chevron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406" y="6062"/>
              <a:ext cx="832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进一步步掌握基本流程，熟悉具体环节和操作方法，采用不同的形式制作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20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469890" y="5364480"/>
            <a:ext cx="5991225" cy="914400"/>
            <a:chOff x="8614" y="8448"/>
            <a:chExt cx="9435" cy="1440"/>
          </a:xfrm>
        </p:grpSpPr>
        <p:sp>
          <p:nvSpPr>
            <p:cNvPr id="20" name="燕尾形 19"/>
            <p:cNvSpPr/>
            <p:nvPr/>
          </p:nvSpPr>
          <p:spPr>
            <a:xfrm>
              <a:off x="8614" y="8448"/>
              <a:ext cx="9435" cy="1440"/>
            </a:xfrm>
            <a:prstGeom prst="chevron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595" y="8612"/>
              <a:ext cx="7472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结合幼儿的年龄特点，选择合适内容。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做工仔细，有个性审美体现。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7" grpId="0" bldLvl="0" animBg="1"/>
      <p:bldP spid="18" grpId="0" bldLvl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>
            <a:grpSpLocks noChangeAspect="1"/>
          </p:cNvGrpSpPr>
          <p:nvPr/>
        </p:nvGrpSpPr>
        <p:grpSpPr>
          <a:xfrm flipH="1">
            <a:off x="890905" y="1154430"/>
            <a:ext cx="5198144" cy="4914265"/>
            <a:chOff x="917094" y="1631452"/>
            <a:chExt cx="4327993" cy="3187307"/>
          </a:xfrm>
        </p:grpSpPr>
        <p:grpSp>
          <p:nvGrpSpPr>
            <p:cNvPr id="16" name="组合 15"/>
            <p:cNvGrpSpPr/>
            <p:nvPr/>
          </p:nvGrpSpPr>
          <p:grpSpPr>
            <a:xfrm>
              <a:off x="3790737" y="1631452"/>
              <a:ext cx="1454350" cy="3187307"/>
              <a:chOff x="6100641" y="1481093"/>
              <a:chExt cx="1454350" cy="3187307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388762" y="1481093"/>
                <a:ext cx="1166229" cy="318730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eaVert" wrap="square" rIns="89998" rtlCol="0" anchor="ctr">
                <a:noAutofit/>
              </a:bodyPr>
              <a:lstStyle/>
              <a:p>
                <a:pPr algn="ctr" defTabSz="914400"/>
                <a:r>
                  <a:rPr lang="zh-CN" altLang="en-US" sz="4400" b="1" spc="600" dirty="0">
                    <a:ln w="28575">
                      <a:noFill/>
                    </a:ln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第四章</a:t>
                </a:r>
                <a:endParaRPr lang="en-US" altLang="zh-CN" sz="4400" b="1" spc="600" dirty="0">
                  <a:ln w="28575">
                    <a:noFill/>
                  </a:ln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914400"/>
                <a:r>
                  <a:rPr lang="zh-CN" altLang="en-US" sz="3600" b="1" spc="600" dirty="0">
                    <a:ln w="28575"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幼儿绘本开发与实例</a:t>
                </a:r>
                <a:endParaRPr lang="en-US" altLang="zh-CN" sz="3600" b="1" spc="600" dirty="0">
                  <a:ln w="28575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6100641" y="2676525"/>
                <a:ext cx="288000" cy="190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lIns="71998" tIns="107997" rIns="71998" rtlCol="0" anchor="b" anchorCtr="0"/>
              <a:lstStyle/>
              <a:p>
                <a:pPr algn="r" defTabSz="914400"/>
                <a:r>
                  <a:rPr lang="zh-CN" altLang="en-US" sz="1600" spc="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章前导读</a:t>
                </a:r>
                <a:endParaRPr lang="zh-CN" altLang="en-US" sz="1600" spc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矩形 16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/>
            <p:cNvSpPr/>
            <p:nvPr/>
          </p:nvSpPr>
          <p:spPr>
            <a:xfrm>
              <a:off x="917094" y="2194451"/>
              <a:ext cx="2611265" cy="2426620"/>
            </a:xfrm>
            <a:prstGeom prst="rect">
              <a:avLst/>
            </a:prstGeom>
          </p:spPr>
          <p:txBody>
            <a:bodyPr vert="eaVert" wrap="square" lIns="91438" tIns="45719" rIns="91438" bIns="45719">
              <a:spAutoFit/>
            </a:bodyPr>
            <a:lstStyle/>
            <a:p>
              <a:pPr algn="just" defTabSz="914400">
                <a:lnSpc>
                  <a:spcPct val="120000"/>
                </a:lnSpc>
              </a:pPr>
              <a:r>
                <a:rPr lang="zh-CN" altLang="en-US" sz="2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通过前面章节的学习，你是否已经迫不及待想制作一本属于自己的幼儿绘本？本章通过对幼儿绘本开发基础、幼儿绘本开发流程及学生小组合作开发幼儿绘本案例的介绍，让你理解、掌握如何自主开发幼儿绘本，以满足专业学习和职后岗位的需求</a:t>
              </a: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。</a:t>
              </a:r>
              <a:endPara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2915" y="1154430"/>
            <a:ext cx="4853940" cy="3435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第三节幼儿绘本开发实训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2187" y="1376839"/>
            <a:ext cx="6019800" cy="1045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F4B33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实训二《我的衣服》</a:t>
            </a:r>
            <a:endParaRPr lang="en-US" altLang="zh-CN" sz="2200" kern="100" dirty="0">
              <a:solidFill>
                <a:srgbClr val="F4B33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tabLst>
                <a:tab pos="266700" algn="l"/>
              </a:tabLst>
            </a:pP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虚尾箭头 13"/>
          <p:cNvSpPr/>
          <p:nvPr/>
        </p:nvSpPr>
        <p:spPr>
          <a:xfrm>
            <a:off x="3329940" y="2172970"/>
            <a:ext cx="1752600" cy="685800"/>
          </a:xfrm>
          <a:prstGeom prst="strip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虚尾箭头 16"/>
          <p:cNvSpPr/>
          <p:nvPr/>
        </p:nvSpPr>
        <p:spPr>
          <a:xfrm>
            <a:off x="3329940" y="3811270"/>
            <a:ext cx="1752600" cy="685800"/>
          </a:xfrm>
          <a:prstGeom prst="strip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469890" y="2058035"/>
            <a:ext cx="5991225" cy="915035"/>
            <a:chOff x="8614" y="3241"/>
            <a:chExt cx="9435" cy="1441"/>
          </a:xfrm>
          <a:solidFill>
            <a:schemeClr val="tx2">
              <a:lumMod val="90000"/>
            </a:schemeClr>
          </a:solidFill>
        </p:grpSpPr>
        <p:sp>
          <p:nvSpPr>
            <p:cNvPr id="16" name="燕尾形 15"/>
            <p:cNvSpPr/>
            <p:nvPr/>
          </p:nvSpPr>
          <p:spPr>
            <a:xfrm>
              <a:off x="8614" y="3241"/>
              <a:ext cx="9435" cy="1441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406" y="3551"/>
              <a:ext cx="7472" cy="6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手绘手工制作</a:t>
              </a:r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469890" y="3653155"/>
            <a:ext cx="5991225" cy="914400"/>
            <a:chOff x="8614" y="5753"/>
            <a:chExt cx="9435" cy="1440"/>
          </a:xfrm>
        </p:grpSpPr>
        <p:sp>
          <p:nvSpPr>
            <p:cNvPr id="19" name="燕尾形 18"/>
            <p:cNvSpPr/>
            <p:nvPr/>
          </p:nvSpPr>
          <p:spPr>
            <a:xfrm>
              <a:off x="8614" y="5753"/>
              <a:ext cx="9435" cy="1440"/>
            </a:xfrm>
            <a:prstGeom prst="chevron">
              <a:avLst/>
            </a:prstGeom>
            <a:solidFill>
              <a:schemeClr val="tx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406" y="5900"/>
              <a:ext cx="832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彩色铅笔、马克笔、素描纸、彩色卡纸、刻刀、胶棒、装订工具材料。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91870" y="2134870"/>
            <a:ext cx="2153285" cy="838200"/>
            <a:chOff x="1442" y="8508"/>
            <a:chExt cx="3391" cy="1320"/>
          </a:xfrm>
        </p:grpSpPr>
        <p:sp>
          <p:nvSpPr>
            <p:cNvPr id="30" name="流程图: 终止 29"/>
            <p:cNvSpPr/>
            <p:nvPr/>
          </p:nvSpPr>
          <p:spPr>
            <a:xfrm>
              <a:off x="1442" y="8508"/>
              <a:ext cx="3360" cy="1320"/>
            </a:xfrm>
            <a:prstGeom prst="flowChartTerminator">
              <a:avLst/>
            </a:prstGeom>
            <a:solidFill>
              <a:schemeClr val="tx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714" y="8706"/>
              <a:ext cx="31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实训方式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91870" y="3767455"/>
            <a:ext cx="2153920" cy="838200"/>
            <a:chOff x="1441" y="8379"/>
            <a:chExt cx="3392" cy="1320"/>
          </a:xfrm>
        </p:grpSpPr>
        <p:sp>
          <p:nvSpPr>
            <p:cNvPr id="13" name="流程图: 终止 12"/>
            <p:cNvSpPr/>
            <p:nvPr/>
          </p:nvSpPr>
          <p:spPr>
            <a:xfrm>
              <a:off x="1441" y="8379"/>
              <a:ext cx="3360" cy="1320"/>
            </a:xfrm>
            <a:prstGeom prst="flowChartTerminator">
              <a:avLst/>
            </a:prstGeom>
            <a:solidFill>
              <a:schemeClr val="tx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714" y="8706"/>
              <a:ext cx="31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材料准备</a:t>
              </a:r>
              <a:endParaRPr lang="zh-CN" altLang="en-US" sz="28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17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第三节幼儿绘本开发实训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2187" y="1376839"/>
            <a:ext cx="6019800" cy="1045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F4B33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实训二《我的衣服》</a:t>
            </a:r>
            <a:endParaRPr lang="en-US" altLang="zh-CN" sz="2000" kern="100" dirty="0">
              <a:solidFill>
                <a:srgbClr val="F4B33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tabLst>
                <a:tab pos="266700" algn="l"/>
              </a:tabLst>
            </a:pP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529455" y="2305685"/>
            <a:ext cx="3068739" cy="1565275"/>
            <a:chOff x="1563" y="3241"/>
            <a:chExt cx="3120" cy="1440"/>
          </a:xfrm>
          <a:solidFill>
            <a:schemeClr val="tx2">
              <a:lumMod val="90000"/>
            </a:schemeClr>
          </a:solidFill>
        </p:grpSpPr>
        <p:sp>
          <p:nvSpPr>
            <p:cNvPr id="2" name="圆角矩形 1"/>
            <p:cNvSpPr/>
            <p:nvPr/>
          </p:nvSpPr>
          <p:spPr>
            <a:xfrm>
              <a:off x="1563" y="3241"/>
              <a:ext cx="3120" cy="14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714" y="3550"/>
              <a:ext cx="2869" cy="7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4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实训步骤</a:t>
              </a:r>
              <a:endParaRPr lang="en-US" altLang="zh-CN" sz="48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662555" y="4366895"/>
            <a:ext cx="1981200" cy="914400"/>
            <a:chOff x="1563" y="3241"/>
            <a:chExt cx="3120" cy="1440"/>
          </a:xfrm>
        </p:grpSpPr>
        <p:sp>
          <p:nvSpPr>
            <p:cNvPr id="20" name="圆角矩形 19"/>
            <p:cNvSpPr/>
            <p:nvPr/>
          </p:nvSpPr>
          <p:spPr>
            <a:xfrm>
              <a:off x="1563" y="3241"/>
              <a:ext cx="3120" cy="144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113" y="3578"/>
              <a:ext cx="257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收集素材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073650" y="4366895"/>
            <a:ext cx="1981200" cy="914400"/>
            <a:chOff x="1563" y="3241"/>
            <a:chExt cx="3120" cy="144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5" name="圆角矩形 24"/>
            <p:cNvSpPr/>
            <p:nvPr/>
          </p:nvSpPr>
          <p:spPr>
            <a:xfrm>
              <a:off x="1563" y="3241"/>
              <a:ext cx="3120" cy="14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125" y="3646"/>
              <a:ext cx="2558" cy="6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设计草图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48615" y="4366895"/>
            <a:ext cx="1981200" cy="914400"/>
            <a:chOff x="1563" y="3241"/>
            <a:chExt cx="3120" cy="144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8" name="圆角矩形 27"/>
            <p:cNvSpPr/>
            <p:nvPr/>
          </p:nvSpPr>
          <p:spPr>
            <a:xfrm>
              <a:off x="1563" y="3241"/>
              <a:ext cx="3120" cy="14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113" y="3646"/>
              <a:ext cx="2347" cy="6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确定主题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865360" y="4367530"/>
            <a:ext cx="1981200" cy="914400"/>
            <a:chOff x="1563" y="3241"/>
            <a:chExt cx="3120" cy="144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1" name="圆角矩形 30"/>
            <p:cNvSpPr/>
            <p:nvPr/>
          </p:nvSpPr>
          <p:spPr>
            <a:xfrm>
              <a:off x="1563" y="3241"/>
              <a:ext cx="3120" cy="14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2113" y="3580"/>
              <a:ext cx="2222" cy="6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装订成册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500620" y="4368165"/>
            <a:ext cx="1981200" cy="914400"/>
            <a:chOff x="1563" y="3241"/>
            <a:chExt cx="3120" cy="144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4" name="圆角矩形 33"/>
            <p:cNvSpPr/>
            <p:nvPr/>
          </p:nvSpPr>
          <p:spPr>
            <a:xfrm>
              <a:off x="1563" y="3241"/>
              <a:ext cx="3120" cy="14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113" y="3579"/>
              <a:ext cx="2265" cy="6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制作实施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燕尾形箭头 35"/>
          <p:cNvSpPr/>
          <p:nvPr/>
        </p:nvSpPr>
        <p:spPr>
          <a:xfrm>
            <a:off x="1870075" y="4582795"/>
            <a:ext cx="697865" cy="485775"/>
          </a:xfrm>
          <a:prstGeom prst="notch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燕尾形箭头 36"/>
          <p:cNvSpPr/>
          <p:nvPr/>
        </p:nvSpPr>
        <p:spPr>
          <a:xfrm>
            <a:off x="4166870" y="4580890"/>
            <a:ext cx="697865" cy="485775"/>
          </a:xfrm>
          <a:prstGeom prst="notch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38" name="燕尾形箭头 37"/>
          <p:cNvSpPr/>
          <p:nvPr/>
        </p:nvSpPr>
        <p:spPr>
          <a:xfrm>
            <a:off x="6574155" y="4582795"/>
            <a:ext cx="697865" cy="485775"/>
          </a:xfrm>
          <a:prstGeom prst="notch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39" name="燕尾形箭头 38"/>
          <p:cNvSpPr/>
          <p:nvPr/>
        </p:nvSpPr>
        <p:spPr>
          <a:xfrm>
            <a:off x="8997315" y="4582795"/>
            <a:ext cx="697865" cy="485775"/>
          </a:xfrm>
          <a:prstGeom prst="notchedRightArrow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图片 2" descr="4-3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2710" y="1088390"/>
            <a:ext cx="4133850" cy="4681855"/>
          </a:xfrm>
          <a:prstGeom prst="rect">
            <a:avLst/>
          </a:prstGeom>
        </p:spPr>
      </p:pic>
      <p:pic>
        <p:nvPicPr>
          <p:cNvPr id="4" name="图片 3" descr="4-3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410" y="1471930"/>
            <a:ext cx="4467860" cy="2676525"/>
          </a:xfrm>
          <a:prstGeom prst="rect">
            <a:avLst/>
          </a:prstGeom>
        </p:spPr>
      </p:pic>
      <p:pic>
        <p:nvPicPr>
          <p:cNvPr id="6" name="图片 5" descr="4-3-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1088390"/>
            <a:ext cx="4358005" cy="2865755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6" grpId="0" bldLvl="0" animBg="1"/>
      <p:bldP spid="37" grpId="0" bldLvl="0" animBg="1"/>
      <p:bldP spid="38" grpId="0" bldLvl="0" animBg="1"/>
      <p:bldP spid="39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第三节幼儿绘本开发实训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2187" y="1376839"/>
            <a:ext cx="601980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F4B33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实训二《我的衣服》</a:t>
            </a:r>
            <a:endParaRPr lang="en-US" altLang="zh-CN" sz="2200" kern="100" dirty="0">
              <a:solidFill>
                <a:srgbClr val="F4B33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tabLst>
                <a:tab pos="266700" algn="l"/>
              </a:tabLst>
            </a:pPr>
            <a:endParaRPr lang="en-US" altLang="zh-CN" sz="2200" kern="100" dirty="0">
              <a:solidFill>
                <a:srgbClr val="F4B33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244725" y="3153410"/>
            <a:ext cx="2435860" cy="955040"/>
            <a:chOff x="2323" y="3961"/>
            <a:chExt cx="5880" cy="2880"/>
          </a:xfrm>
          <a:noFill/>
        </p:grpSpPr>
        <p:sp>
          <p:nvSpPr>
            <p:cNvPr id="6" name="流程图: 联系 5"/>
            <p:cNvSpPr/>
            <p:nvPr/>
          </p:nvSpPr>
          <p:spPr>
            <a:xfrm>
              <a:off x="2323" y="3961"/>
              <a:ext cx="5880" cy="2880"/>
            </a:xfrm>
            <a:prstGeom prst="flowChartConnector">
              <a:avLst/>
            </a:prstGeom>
            <a:solidFill>
              <a:schemeClr val="tx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020" y="4521"/>
              <a:ext cx="4487" cy="17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32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实训延伸</a:t>
              </a:r>
              <a:endParaRPr lang="en-US" altLang="zh-CN" sz="32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467985" y="4746625"/>
            <a:ext cx="457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结合幼儿年龄特点，选择合适内容。</a:t>
            </a:r>
            <a:endParaRPr lang="zh-CN" altLang="en-US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做工细致，表现形式独特。</a:t>
            </a:r>
            <a:endParaRPr lang="zh-CN" altLang="en-US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244725" y="4498340"/>
            <a:ext cx="2435860" cy="955040"/>
            <a:chOff x="2323" y="3961"/>
            <a:chExt cx="5880" cy="2880"/>
          </a:xfrm>
          <a:solidFill>
            <a:schemeClr val="tx2">
              <a:lumMod val="90000"/>
            </a:schemeClr>
          </a:solidFill>
        </p:grpSpPr>
        <p:sp>
          <p:nvSpPr>
            <p:cNvPr id="19" name="流程图: 联系 18"/>
            <p:cNvSpPr/>
            <p:nvPr/>
          </p:nvSpPr>
          <p:spPr>
            <a:xfrm>
              <a:off x="2323" y="3961"/>
              <a:ext cx="5880" cy="28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020" y="4520"/>
              <a:ext cx="4487" cy="17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32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实训要求</a:t>
              </a:r>
              <a:endParaRPr lang="en-US" altLang="zh-CN" sz="32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5377815" y="3338830"/>
            <a:ext cx="457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参照实训二的绘本制作形式，，以幼儿的生活资源为主题进行绘本开发与制作。</a:t>
            </a:r>
            <a:endParaRPr lang="zh-CN" altLang="en-US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第三节幼儿绘本开发实训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1870" y="1376680"/>
            <a:ext cx="60198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实训三《欢乐中国年》</a:t>
            </a:r>
            <a:endParaRPr lang="en-US" altLang="zh-CN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en-US" altLang="zh-CN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68705" y="2058035"/>
            <a:ext cx="2057400" cy="914400"/>
            <a:chOff x="1683" y="3241"/>
            <a:chExt cx="3240" cy="1440"/>
          </a:xfrm>
        </p:grpSpPr>
        <p:sp>
          <p:nvSpPr>
            <p:cNvPr id="3" name="五边形 2"/>
            <p:cNvSpPr/>
            <p:nvPr/>
          </p:nvSpPr>
          <p:spPr>
            <a:xfrm>
              <a:off x="1683" y="3241"/>
              <a:ext cx="3240" cy="1440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744" y="3550"/>
              <a:ext cx="31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实训内容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29970" y="5250180"/>
            <a:ext cx="2057400" cy="914400"/>
            <a:chOff x="1622" y="8268"/>
            <a:chExt cx="3240" cy="1440"/>
          </a:xfrm>
        </p:grpSpPr>
        <p:sp>
          <p:nvSpPr>
            <p:cNvPr id="4" name="五边形 3"/>
            <p:cNvSpPr/>
            <p:nvPr/>
          </p:nvSpPr>
          <p:spPr>
            <a:xfrm>
              <a:off x="1622" y="8268"/>
              <a:ext cx="3240" cy="1440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743" y="8612"/>
              <a:ext cx="31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实训要求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68705" y="3653155"/>
            <a:ext cx="2058035" cy="914400"/>
            <a:chOff x="1683" y="5753"/>
            <a:chExt cx="3241" cy="1440"/>
          </a:xfrm>
        </p:grpSpPr>
        <p:sp>
          <p:nvSpPr>
            <p:cNvPr id="9" name="五边形 8"/>
            <p:cNvSpPr/>
            <p:nvPr/>
          </p:nvSpPr>
          <p:spPr>
            <a:xfrm>
              <a:off x="1684" y="5753"/>
              <a:ext cx="3240" cy="1440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683" y="6079"/>
              <a:ext cx="31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实训目标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</p:grpSp>
      <p:sp>
        <p:nvSpPr>
          <p:cNvPr id="14" name="虚尾箭头 13"/>
          <p:cNvSpPr/>
          <p:nvPr/>
        </p:nvSpPr>
        <p:spPr>
          <a:xfrm>
            <a:off x="3329940" y="2172335"/>
            <a:ext cx="1752600" cy="685800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虚尾箭头 16"/>
          <p:cNvSpPr/>
          <p:nvPr/>
        </p:nvSpPr>
        <p:spPr>
          <a:xfrm>
            <a:off x="3329940" y="3767455"/>
            <a:ext cx="1752600" cy="685800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8" name="虚尾箭头 17"/>
          <p:cNvSpPr/>
          <p:nvPr/>
        </p:nvSpPr>
        <p:spPr>
          <a:xfrm>
            <a:off x="3329940" y="5364480"/>
            <a:ext cx="1752600" cy="685800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469890" y="2058035"/>
            <a:ext cx="5991225" cy="915035"/>
            <a:chOff x="8614" y="3241"/>
            <a:chExt cx="9435" cy="144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燕尾形 15"/>
            <p:cNvSpPr/>
            <p:nvPr/>
          </p:nvSpPr>
          <p:spPr>
            <a:xfrm>
              <a:off x="8614" y="3241"/>
              <a:ext cx="9435" cy="1441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406" y="3551"/>
              <a:ext cx="7472" cy="6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根据中国传统节日，进行开发制作。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469890" y="3653155"/>
            <a:ext cx="5991225" cy="914400"/>
            <a:chOff x="8614" y="5753"/>
            <a:chExt cx="9435" cy="14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燕尾形 18"/>
            <p:cNvSpPr/>
            <p:nvPr/>
          </p:nvSpPr>
          <p:spPr>
            <a:xfrm>
              <a:off x="8614" y="5753"/>
              <a:ext cx="9435" cy="1440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406" y="5933"/>
              <a:ext cx="8320" cy="111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进一步步掌握基本流程，熟悉具体环节和操作方法，采用不同的形式制作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20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469890" y="5272405"/>
            <a:ext cx="5990590" cy="1426210"/>
            <a:chOff x="8614" y="8448"/>
            <a:chExt cx="9434" cy="2246"/>
          </a:xfrm>
        </p:grpSpPr>
        <p:sp>
          <p:nvSpPr>
            <p:cNvPr id="20" name="燕尾形 19"/>
            <p:cNvSpPr/>
            <p:nvPr/>
          </p:nvSpPr>
          <p:spPr>
            <a:xfrm>
              <a:off x="8614" y="8448"/>
              <a:ext cx="9435" cy="1440"/>
            </a:xfrm>
            <a:prstGeom prst="chevron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793" y="8612"/>
              <a:ext cx="7274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结合中国传统文化，选择合适内容。引导幼儿了解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中国传统文化；做工仔细。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l">
                <a:buClrTx/>
                <a:buSzTx/>
                <a:buFontTx/>
              </a:pP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l">
                <a:buClrTx/>
                <a:buSzTx/>
                <a:buFontTx/>
              </a:pP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7" grpId="0" bldLvl="0" animBg="1"/>
      <p:bldP spid="18" grpId="0" bldLvl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边形 3"/>
          <p:cNvSpPr/>
          <p:nvPr/>
        </p:nvSpPr>
        <p:spPr>
          <a:xfrm>
            <a:off x="1068705" y="3778885"/>
            <a:ext cx="2057400" cy="914400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1068705" y="2058035"/>
            <a:ext cx="2057400" cy="914400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第三节幼儿绘本开发实训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2187" y="1376839"/>
            <a:ext cx="60198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实训</a:t>
            </a:r>
            <a:r>
              <a:rPr lang="zh-CN" altLang="en-US" sz="22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三《欢乐中国年》</a:t>
            </a:r>
            <a:endParaRPr lang="en-US" altLang="zh-CN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en-US" altLang="zh-CN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虚尾箭头 13"/>
          <p:cNvSpPr/>
          <p:nvPr/>
        </p:nvSpPr>
        <p:spPr>
          <a:xfrm>
            <a:off x="3329940" y="2178685"/>
            <a:ext cx="1752600" cy="685800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虚尾箭头 16"/>
          <p:cNvSpPr/>
          <p:nvPr/>
        </p:nvSpPr>
        <p:spPr>
          <a:xfrm>
            <a:off x="3329940" y="3767455"/>
            <a:ext cx="1752600" cy="685800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469890" y="2058035"/>
            <a:ext cx="5991225" cy="915035"/>
            <a:chOff x="8614" y="3241"/>
            <a:chExt cx="9435" cy="144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燕尾形 15"/>
            <p:cNvSpPr/>
            <p:nvPr/>
          </p:nvSpPr>
          <p:spPr>
            <a:xfrm>
              <a:off x="8614" y="3241"/>
              <a:ext cx="9435" cy="1441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406" y="3551"/>
              <a:ext cx="7472" cy="6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手绘手工制作</a:t>
              </a:r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469890" y="3653155"/>
            <a:ext cx="5991225" cy="914400"/>
            <a:chOff x="8614" y="5753"/>
            <a:chExt cx="9435" cy="1440"/>
          </a:xfrm>
        </p:grpSpPr>
        <p:sp>
          <p:nvSpPr>
            <p:cNvPr id="19" name="燕尾形 18"/>
            <p:cNvSpPr/>
            <p:nvPr/>
          </p:nvSpPr>
          <p:spPr>
            <a:xfrm>
              <a:off x="8614" y="5753"/>
              <a:ext cx="9435" cy="1440"/>
            </a:xfrm>
            <a:prstGeom prst="chevron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406" y="5900"/>
              <a:ext cx="832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彩色铅笔、马克笔、素描纸、彩色卡纸、刻刀、胶棒、装订工具材料。</a:t>
              </a:r>
              <a:endPara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164590" y="2260600"/>
            <a:ext cx="1980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实训方式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65225" y="3975100"/>
            <a:ext cx="1980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材料准备</a:t>
            </a:r>
            <a:endParaRPr lang="zh-CN" altLang="en-US" sz="2800" b="1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第三节幼儿绘本开发实训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2187" y="1376839"/>
            <a:ext cx="60198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实训</a:t>
            </a:r>
            <a:r>
              <a:rPr lang="zh-CN" altLang="en-US" sz="22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三《欢乐中国年》</a:t>
            </a:r>
            <a:endParaRPr lang="en-US" altLang="zh-CN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en-US" altLang="zh-CN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529455" y="2305685"/>
            <a:ext cx="3068739" cy="1565275"/>
            <a:chOff x="1563" y="3241"/>
            <a:chExt cx="3120" cy="14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圆角矩形 1"/>
            <p:cNvSpPr/>
            <p:nvPr/>
          </p:nvSpPr>
          <p:spPr>
            <a:xfrm>
              <a:off x="1563" y="3241"/>
              <a:ext cx="3120" cy="14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714" y="3550"/>
              <a:ext cx="2869" cy="7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48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实训步骤</a:t>
              </a:r>
              <a:endParaRPr lang="en-US" altLang="zh-CN" sz="48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662555" y="4366895"/>
            <a:ext cx="1981200" cy="914400"/>
            <a:chOff x="1563" y="3241"/>
            <a:chExt cx="3120" cy="1440"/>
          </a:xfrm>
        </p:grpSpPr>
        <p:sp>
          <p:nvSpPr>
            <p:cNvPr id="20" name="圆角矩形 19"/>
            <p:cNvSpPr/>
            <p:nvPr/>
          </p:nvSpPr>
          <p:spPr>
            <a:xfrm>
              <a:off x="1563" y="3241"/>
              <a:ext cx="3120" cy="144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715" y="3578"/>
              <a:ext cx="2968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确定表现形式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073650" y="4366895"/>
            <a:ext cx="1981200" cy="914400"/>
            <a:chOff x="1563" y="3241"/>
            <a:chExt cx="3120" cy="144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5" name="圆角矩形 24"/>
            <p:cNvSpPr/>
            <p:nvPr/>
          </p:nvSpPr>
          <p:spPr>
            <a:xfrm>
              <a:off x="1563" y="3241"/>
              <a:ext cx="3120" cy="14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125" y="3646"/>
              <a:ext cx="2558" cy="6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设计草图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48615" y="4366895"/>
            <a:ext cx="1981200" cy="914400"/>
            <a:chOff x="1563" y="3241"/>
            <a:chExt cx="3120" cy="144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8" name="圆角矩形 27"/>
            <p:cNvSpPr/>
            <p:nvPr/>
          </p:nvSpPr>
          <p:spPr>
            <a:xfrm>
              <a:off x="1563" y="3241"/>
              <a:ext cx="3120" cy="14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113" y="3646"/>
              <a:ext cx="2347" cy="6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确定主题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865360" y="4367530"/>
            <a:ext cx="1981200" cy="914400"/>
            <a:chOff x="1563" y="3241"/>
            <a:chExt cx="3120" cy="144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1" name="圆角矩形 30"/>
            <p:cNvSpPr/>
            <p:nvPr/>
          </p:nvSpPr>
          <p:spPr>
            <a:xfrm>
              <a:off x="1563" y="3241"/>
              <a:ext cx="3120" cy="14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2113" y="3580"/>
              <a:ext cx="2222" cy="6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装订成册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500620" y="4368165"/>
            <a:ext cx="1981200" cy="914400"/>
            <a:chOff x="1563" y="3241"/>
            <a:chExt cx="3120" cy="144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4" name="圆角矩形 33"/>
            <p:cNvSpPr/>
            <p:nvPr/>
          </p:nvSpPr>
          <p:spPr>
            <a:xfrm>
              <a:off x="1563" y="3241"/>
              <a:ext cx="3120" cy="14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113" y="3579"/>
              <a:ext cx="2265" cy="6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20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制作实施</a:t>
              </a:r>
              <a:endParaRPr lang="zh-CN" altLang="en-US" sz="20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燕尾形箭头 35"/>
          <p:cNvSpPr/>
          <p:nvPr/>
        </p:nvSpPr>
        <p:spPr>
          <a:xfrm>
            <a:off x="2059940" y="4582795"/>
            <a:ext cx="508000" cy="485775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燕尾形箭头 36"/>
          <p:cNvSpPr/>
          <p:nvPr/>
        </p:nvSpPr>
        <p:spPr>
          <a:xfrm>
            <a:off x="4427220" y="4580890"/>
            <a:ext cx="492760" cy="485775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38" name="燕尾形箭头 37"/>
          <p:cNvSpPr/>
          <p:nvPr/>
        </p:nvSpPr>
        <p:spPr>
          <a:xfrm>
            <a:off x="6843395" y="4582795"/>
            <a:ext cx="428625" cy="485775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39" name="燕尾形箭头 38"/>
          <p:cNvSpPr/>
          <p:nvPr/>
        </p:nvSpPr>
        <p:spPr>
          <a:xfrm>
            <a:off x="9288145" y="4582795"/>
            <a:ext cx="407035" cy="485775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" name="图片 2" descr="4-3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9870" y="1195705"/>
            <a:ext cx="3917315" cy="2675255"/>
          </a:xfrm>
          <a:prstGeom prst="rect">
            <a:avLst/>
          </a:prstGeom>
        </p:spPr>
      </p:pic>
      <p:pic>
        <p:nvPicPr>
          <p:cNvPr id="4" name="图片 3" descr="4-3-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870" y="1195705"/>
            <a:ext cx="3917950" cy="2675255"/>
          </a:xfrm>
          <a:prstGeom prst="rect">
            <a:avLst/>
          </a:prstGeom>
        </p:spPr>
      </p:pic>
      <p:pic>
        <p:nvPicPr>
          <p:cNvPr id="6" name="图片 5" descr="4-3-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870" y="1143000"/>
            <a:ext cx="3997325" cy="280416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6" grpId="0" bldLvl="0" animBg="1"/>
      <p:bldP spid="37" grpId="0" bldLvl="0" animBg="1"/>
      <p:bldP spid="38" grpId="0" bldLvl="0" animBg="1"/>
      <p:bldP spid="39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第三节幼儿绘本开发实训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2187" y="1376839"/>
            <a:ext cx="6019800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实训</a:t>
            </a:r>
            <a:r>
              <a:rPr lang="zh-CN" altLang="en-US" sz="22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三《欢乐中国年》</a:t>
            </a:r>
            <a:endParaRPr lang="zh-CN" altLang="en-US" sz="2200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244725" y="3153410"/>
            <a:ext cx="2435860" cy="955040"/>
            <a:chOff x="2323" y="3961"/>
            <a:chExt cx="5880" cy="288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流程图: 联系 5"/>
            <p:cNvSpPr/>
            <p:nvPr/>
          </p:nvSpPr>
          <p:spPr>
            <a:xfrm>
              <a:off x="2323" y="3961"/>
              <a:ext cx="5880" cy="28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020" y="4521"/>
              <a:ext cx="4487" cy="17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32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实训延伸</a:t>
              </a:r>
              <a:endParaRPr lang="en-US" altLang="zh-CN" sz="32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467985" y="4746625"/>
            <a:ext cx="457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结合幼儿年龄特点，选择合适内容。</a:t>
            </a:r>
            <a:endParaRPr lang="zh-CN" altLang="en-US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做工细致，表现形式独特。</a:t>
            </a:r>
            <a:endParaRPr lang="zh-CN" altLang="en-US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244725" y="4498340"/>
            <a:ext cx="2435860" cy="955040"/>
            <a:chOff x="2323" y="3961"/>
            <a:chExt cx="5880" cy="288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流程图: 联系 18"/>
            <p:cNvSpPr/>
            <p:nvPr/>
          </p:nvSpPr>
          <p:spPr>
            <a:xfrm>
              <a:off x="2323" y="3961"/>
              <a:ext cx="5880" cy="28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020" y="4520"/>
              <a:ext cx="4487" cy="17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3200" b="1" kern="100" dirty="0">
                  <a:solidFill>
                    <a:srgbClr val="6D70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实训要求</a:t>
              </a:r>
              <a:endParaRPr lang="en-US" altLang="zh-CN" sz="3200" b="1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5377815" y="3338830"/>
            <a:ext cx="457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参照实训二的绘本制作形式，，以幼儿的生活资源为主题进行绘本开发与制作。</a:t>
            </a:r>
            <a:endParaRPr lang="zh-CN" altLang="en-US" sz="2000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92587" y="3554088"/>
            <a:ext cx="3622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谢 谢 观 看</a:t>
            </a:r>
            <a:endParaRPr lang="zh-CN" altLang="en-US" sz="4000" b="1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587" y="2444520"/>
            <a:ext cx="11016427" cy="1109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88773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</a:t>
            </a:r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幼儿绘本开发的基础</a:t>
            </a:r>
            <a:endParaRPr lang="en-US" altLang="zh-CN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1870" y="1520825"/>
            <a:ext cx="5491480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一、资源的选择与利用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 descr="图4-1《种葫芦》丁铜编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595" y="2205355"/>
            <a:ext cx="4103370" cy="39439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22095" y="2404110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1.地域特色资源</a:t>
            </a:r>
            <a:endParaRPr lang="zh-CN" altLang="en-US" sz="2000"/>
          </a:p>
        </p:txBody>
      </p:sp>
      <p:grpSp>
        <p:nvGrpSpPr>
          <p:cNvPr id="12" name="组合 11"/>
          <p:cNvGrpSpPr/>
          <p:nvPr/>
        </p:nvGrpSpPr>
        <p:grpSpPr>
          <a:xfrm>
            <a:off x="1958975" y="2999740"/>
            <a:ext cx="2166620" cy="603885"/>
            <a:chOff x="3085" y="4724"/>
            <a:chExt cx="3412" cy="951"/>
          </a:xfrm>
        </p:grpSpPr>
        <p:sp>
          <p:nvSpPr>
            <p:cNvPr id="11" name="流程图: 联系 10"/>
            <p:cNvSpPr/>
            <p:nvPr/>
          </p:nvSpPr>
          <p:spPr>
            <a:xfrm>
              <a:off x="3085" y="4724"/>
              <a:ext cx="3412" cy="951"/>
            </a:xfrm>
            <a:prstGeom prst="flowChartConnector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472" y="4724"/>
              <a:ext cx="263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自然资源</a:t>
              </a:r>
              <a:endParaRPr lang="zh-CN" altLang="en-US" sz="28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379855" y="3688715"/>
            <a:ext cx="5212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①农业资源②草原资源③森林资源④海洋资源等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09625" y="5227320"/>
            <a:ext cx="58585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algn="just">
              <a:buClrTx/>
              <a:buSzTx/>
              <a:buFontTx/>
              <a:buNone/>
            </a:pPr>
            <a:r>
              <a:rPr lang="en-US" altLang="zh-CN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①历史文化②戏剧艺术③民族风情④乡土人文</a:t>
            </a:r>
            <a:endParaRPr lang="en-US" altLang="zh-CN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just">
              <a:buClrTx/>
              <a:buSzTx/>
              <a:buFontTx/>
              <a:buNone/>
            </a:pPr>
            <a:r>
              <a:rPr lang="en-US" altLang="zh-CN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⑤名胜古迹⑥手工技艺等</a:t>
            </a: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958975" y="4316095"/>
            <a:ext cx="2166620" cy="603885"/>
            <a:chOff x="3085" y="4724"/>
            <a:chExt cx="3412" cy="951"/>
          </a:xfrm>
        </p:grpSpPr>
        <p:sp>
          <p:nvSpPr>
            <p:cNvPr id="14" name="流程图: 联系 13"/>
            <p:cNvSpPr/>
            <p:nvPr/>
          </p:nvSpPr>
          <p:spPr>
            <a:xfrm>
              <a:off x="3085" y="4724"/>
              <a:ext cx="3412" cy="951"/>
            </a:xfrm>
            <a:prstGeom prst="flowChartConnector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472" y="4724"/>
              <a:ext cx="263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人文资源</a:t>
              </a:r>
              <a:endParaRPr lang="zh-CN" altLang="en-US" sz="2800"/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2" grpId="1"/>
      <p:bldP spid="5" grpId="0"/>
      <p:bldP spid="7" grpId="0"/>
      <p:bldP spid="5" grpId="1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1870" y="655320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</a:t>
            </a:r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幼儿绘本开发的基础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1870" y="1306830"/>
            <a:ext cx="6758305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一、资源的选择与利用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/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l">
              <a:buClrTx/>
              <a:buSzTx/>
              <a:buFontTx/>
              <a:buNone/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algn="l">
              <a:buClrTx/>
              <a:buSzTx/>
              <a:buFontTx/>
              <a:buNone/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>
              <a:buClrTx/>
              <a:buSzTx/>
              <a:buFontTx/>
            </a:pP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>
              <a:buClrTx/>
              <a:buSzTx/>
              <a:buFontTx/>
              <a:buNone/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sz="280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03680" y="1880870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3.幼儿成长资源</a:t>
            </a:r>
            <a:endParaRPr lang="zh-CN" altLang="en-US" sz="2000"/>
          </a:p>
        </p:txBody>
      </p:sp>
      <p:grpSp>
        <p:nvGrpSpPr>
          <p:cNvPr id="15" name="组合 14"/>
          <p:cNvGrpSpPr/>
          <p:nvPr/>
        </p:nvGrpSpPr>
        <p:grpSpPr>
          <a:xfrm>
            <a:off x="2649855" y="2487295"/>
            <a:ext cx="2865120" cy="685800"/>
            <a:chOff x="2649855" y="2487295"/>
            <a:chExt cx="2865120" cy="685800"/>
          </a:xfrm>
        </p:grpSpPr>
        <p:sp>
          <p:nvSpPr>
            <p:cNvPr id="14" name="圆角矩形 13"/>
            <p:cNvSpPr/>
            <p:nvPr/>
          </p:nvSpPr>
          <p:spPr>
            <a:xfrm>
              <a:off x="2877185" y="2487295"/>
              <a:ext cx="25908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49855" y="2569210"/>
              <a:ext cx="2865120" cy="52197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</a:t>
              </a:r>
              <a:r>
                <a:rPr lang="en-US" altLang="zh-CN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·</a:t>
              </a:r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幼儿生理发展</a:t>
              </a:r>
              <a:endParaRPr lang="zh-CN" altLang="en-US" sz="280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602230" y="3669665"/>
            <a:ext cx="2865120" cy="685800"/>
            <a:chOff x="2602230" y="3669665"/>
            <a:chExt cx="2865120" cy="685800"/>
          </a:xfrm>
        </p:grpSpPr>
        <p:sp>
          <p:nvSpPr>
            <p:cNvPr id="11" name="圆角矩形 10"/>
            <p:cNvSpPr/>
            <p:nvPr/>
          </p:nvSpPr>
          <p:spPr>
            <a:xfrm>
              <a:off x="2876550" y="3669665"/>
              <a:ext cx="25908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602230" y="3751580"/>
              <a:ext cx="2865120" cy="52197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·</a:t>
              </a:r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幼儿生活技能</a:t>
              </a:r>
              <a:endParaRPr lang="zh-CN" altLang="en-US" sz="280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830195" y="4831715"/>
            <a:ext cx="2684780" cy="685800"/>
            <a:chOff x="2830195" y="4831715"/>
            <a:chExt cx="2684780" cy="685800"/>
          </a:xfrm>
        </p:grpSpPr>
        <p:sp>
          <p:nvSpPr>
            <p:cNvPr id="13" name="圆角矩形 12"/>
            <p:cNvSpPr/>
            <p:nvPr/>
          </p:nvSpPr>
          <p:spPr>
            <a:xfrm>
              <a:off x="2877820" y="4831715"/>
              <a:ext cx="25908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830195" y="4852035"/>
              <a:ext cx="2685415" cy="52197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·</a:t>
              </a:r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幼儿情感体验</a:t>
              </a:r>
              <a:endParaRPr lang="zh-CN" altLang="en-US" sz="28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755005" y="1801495"/>
            <a:ext cx="2778125" cy="2076450"/>
            <a:chOff x="5755005" y="1801495"/>
            <a:chExt cx="2778125" cy="2076450"/>
          </a:xfrm>
        </p:grpSpPr>
        <p:sp>
          <p:nvSpPr>
            <p:cNvPr id="6" name="文本框 5"/>
            <p:cNvSpPr txBox="1"/>
            <p:nvPr/>
          </p:nvSpPr>
          <p:spPr>
            <a:xfrm>
              <a:off x="6440805" y="3479165"/>
              <a:ext cx="2092960" cy="39941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l" defTabSz="508000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200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健康与疾病等</a:t>
              </a:r>
              <a:endParaRPr lang="ko-KR" altLang="en-US" sz="200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440805" y="1801495"/>
              <a:ext cx="1960880" cy="3987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身体特征与功能</a:t>
              </a:r>
              <a:endParaRPr lang="zh-CN" altLang="en-US" sz="200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440805" y="2667000"/>
              <a:ext cx="1452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发展与变化</a:t>
              </a:r>
              <a:endParaRPr lang="zh-CN" altLang="en-US" sz="2000"/>
            </a:p>
          </p:txBody>
        </p:sp>
        <p:sp>
          <p:nvSpPr>
            <p:cNvPr id="20" name="左大括号 19"/>
            <p:cNvSpPr/>
            <p:nvPr/>
          </p:nvSpPr>
          <p:spPr>
            <a:xfrm>
              <a:off x="5755005" y="1801495"/>
              <a:ext cx="685800" cy="20574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754370" y="2983865"/>
            <a:ext cx="2138680" cy="2177415"/>
            <a:chOff x="5754370" y="2983865"/>
            <a:chExt cx="2138680" cy="2177415"/>
          </a:xfrm>
        </p:grpSpPr>
        <p:sp>
          <p:nvSpPr>
            <p:cNvPr id="22" name="左大括号 21"/>
            <p:cNvSpPr/>
            <p:nvPr/>
          </p:nvSpPr>
          <p:spPr>
            <a:xfrm>
              <a:off x="5754370" y="2983865"/>
              <a:ext cx="685800" cy="20574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457950" y="3028950"/>
              <a:ext cx="1199515" cy="399415"/>
            </a:xfrm>
            <a:prstGeom prst="rect">
              <a:avLst/>
            </a:prstGeom>
            <a:noFill/>
          </p:spPr>
          <p:txBody>
            <a:bodyPr vert="horz" wrap="none" lIns="91440" tIns="45720" rIns="91440" bIns="45720" numCol="1" anchor="t">
              <a:spAutoFit/>
            </a:bodyPr>
            <a:lstStyle/>
            <a:p>
              <a:pPr marL="0" indent="0" algn="l" defTabSz="508000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200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衣食住行</a:t>
              </a:r>
              <a:endParaRPr lang="ko-KR" altLang="en-US" sz="200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440170" y="3811905"/>
              <a:ext cx="691515" cy="399415"/>
            </a:xfrm>
            <a:prstGeom prst="rect">
              <a:avLst/>
            </a:prstGeom>
            <a:noFill/>
          </p:spPr>
          <p:txBody>
            <a:bodyPr vert="horz" wrap="none" lIns="91440" tIns="45720" rIns="91440" bIns="45720" numCol="1" anchor="t">
              <a:spAutoFit/>
            </a:bodyPr>
            <a:lstStyle/>
            <a:p>
              <a:pPr marL="0" indent="0" algn="l" defTabSz="508000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200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游戏</a:t>
              </a:r>
              <a:endParaRPr lang="ko-KR" altLang="en-US" sz="200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440170" y="4762500"/>
              <a:ext cx="1452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学习习惯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等</a:t>
              </a:r>
              <a:endParaRPr lang="zh-CN" altLang="en-US" sz="200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792470" y="3877945"/>
            <a:ext cx="2062480" cy="2451735"/>
            <a:chOff x="5792470" y="3877945"/>
            <a:chExt cx="2062480" cy="2451735"/>
          </a:xfrm>
        </p:grpSpPr>
        <p:sp>
          <p:nvSpPr>
            <p:cNvPr id="27" name="文本框 26"/>
            <p:cNvSpPr txBox="1"/>
            <p:nvPr/>
          </p:nvSpPr>
          <p:spPr>
            <a:xfrm>
              <a:off x="6437630" y="5154295"/>
              <a:ext cx="1199515" cy="399415"/>
            </a:xfrm>
            <a:prstGeom prst="rect">
              <a:avLst/>
            </a:prstGeom>
            <a:noFill/>
          </p:spPr>
          <p:txBody>
            <a:bodyPr vert="horz" wrap="none" lIns="91440" tIns="45720" rIns="91440" bIns="45720" numCol="1" anchor="t">
              <a:spAutoFit/>
            </a:bodyPr>
            <a:lstStyle/>
            <a:p>
              <a:pPr marL="0" indent="0" algn="l" defTabSz="508000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200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各种情绪</a:t>
              </a:r>
              <a:endParaRPr lang="ko-KR" altLang="en-US" sz="200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428740" y="4159885"/>
              <a:ext cx="1199515" cy="399415"/>
            </a:xfrm>
            <a:prstGeom prst="rect">
              <a:avLst/>
            </a:prstGeom>
            <a:noFill/>
          </p:spPr>
          <p:txBody>
            <a:bodyPr vert="horz" wrap="none" lIns="91440" tIns="45720" rIns="91440" bIns="45720" numCol="1" anchor="t">
              <a:spAutoFit/>
            </a:bodyPr>
            <a:lstStyle/>
            <a:p>
              <a:pPr marL="0" indent="0" algn="l" defTabSz="508000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200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人际关系</a:t>
              </a:r>
              <a:endParaRPr lang="ko-KR" altLang="en-US" sz="200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402070" y="5930900"/>
              <a:ext cx="1452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兴趣爱好</a:t>
              </a:r>
              <a:r>
                <a:rPr lang="zh-CN" altLang="en-US" sz="2000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等</a:t>
              </a:r>
              <a:endParaRPr lang="zh-CN" altLang="en-US" sz="2000"/>
            </a:p>
          </p:txBody>
        </p:sp>
        <p:sp>
          <p:nvSpPr>
            <p:cNvPr id="30" name="左大括号 29"/>
            <p:cNvSpPr/>
            <p:nvPr/>
          </p:nvSpPr>
          <p:spPr>
            <a:xfrm>
              <a:off x="5792470" y="3877945"/>
              <a:ext cx="609600" cy="23622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88773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</a:t>
            </a:r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幼儿绘本开发的基础</a:t>
            </a:r>
            <a:endParaRPr lang="en-US" altLang="zh-CN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37260" y="1647190"/>
            <a:ext cx="6790055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二、内容的选择与确定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18615" y="223202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内容选择与确定的依据</a:t>
            </a:r>
            <a:endParaRPr lang="zh-CN" altLang="en-US" sz="2000"/>
          </a:p>
        </p:txBody>
      </p:sp>
      <p:grpSp>
        <p:nvGrpSpPr>
          <p:cNvPr id="13" name="组合 12"/>
          <p:cNvGrpSpPr/>
          <p:nvPr/>
        </p:nvGrpSpPr>
        <p:grpSpPr>
          <a:xfrm>
            <a:off x="1461770" y="3030220"/>
            <a:ext cx="3435350" cy="777240"/>
            <a:chOff x="2302" y="4772"/>
            <a:chExt cx="5410" cy="1224"/>
          </a:xfrm>
        </p:grpSpPr>
        <p:sp>
          <p:nvSpPr>
            <p:cNvPr id="11" name="流程图: 联系 10"/>
            <p:cNvSpPr/>
            <p:nvPr/>
          </p:nvSpPr>
          <p:spPr>
            <a:xfrm>
              <a:off x="2302" y="4772"/>
              <a:ext cx="5410" cy="1224"/>
            </a:xfrm>
            <a:prstGeom prst="flowChartConnector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786" y="4966"/>
              <a:ext cx="4212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just"/>
              <a:r>
                <a:rPr lang="zh-CN" altLang="en-US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</a:t>
              </a:r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引发幼儿关注</a:t>
              </a:r>
              <a:endParaRPr lang="zh-CN" altLang="en-US" sz="280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461770" y="4228465"/>
            <a:ext cx="3435350" cy="805815"/>
            <a:chOff x="3266" y="6436"/>
            <a:chExt cx="5669" cy="1269"/>
          </a:xfrm>
        </p:grpSpPr>
        <p:sp>
          <p:nvSpPr>
            <p:cNvPr id="9" name="流程图: 联系 8"/>
            <p:cNvSpPr/>
            <p:nvPr/>
          </p:nvSpPr>
          <p:spPr>
            <a:xfrm>
              <a:off x="3266" y="6436"/>
              <a:ext cx="5669" cy="1269"/>
            </a:xfrm>
            <a:prstGeom prst="flowChartConnector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634" y="6659"/>
              <a:ext cx="530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易于团队成员操作</a:t>
              </a:r>
              <a:endParaRPr lang="zh-CN" altLang="en-US" sz="28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694680" y="3153410"/>
            <a:ext cx="551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契合幼儿乐于探索、善于创造的成长与发展特点</a:t>
            </a:r>
            <a:endParaRPr lang="zh-CN" altLang="en-US" sz="2000"/>
          </a:p>
        </p:txBody>
      </p:sp>
      <p:sp>
        <p:nvSpPr>
          <p:cNvPr id="6" name="文本框 5"/>
          <p:cNvSpPr txBox="1"/>
          <p:nvPr/>
        </p:nvSpPr>
        <p:spPr>
          <a:xfrm>
            <a:off x="5694680" y="4431665"/>
            <a:ext cx="577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考虑团队成员的特长，使队员人尽其才，才尽其用</a:t>
            </a:r>
            <a:endParaRPr lang="zh-CN" altLang="en-US" sz="20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  <p:bldP spid="5" grpId="1"/>
      <p:bldP spid="6" grpId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88773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</a:t>
            </a:r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幼儿绘本开发的基础</a:t>
            </a:r>
            <a:endParaRPr lang="en-US" altLang="zh-CN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93470" y="1544320"/>
            <a:ext cx="6790055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二、内容的选择与确定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6825" y="2216150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内容选择与确定的原则</a:t>
            </a:r>
            <a:endParaRPr lang="zh-CN" altLang="en-US" sz="2000"/>
          </a:p>
        </p:txBody>
      </p:sp>
      <p:grpSp>
        <p:nvGrpSpPr>
          <p:cNvPr id="7" name="组合 6"/>
          <p:cNvGrpSpPr/>
          <p:nvPr/>
        </p:nvGrpSpPr>
        <p:grpSpPr>
          <a:xfrm>
            <a:off x="1920240" y="3030220"/>
            <a:ext cx="2976880" cy="603250"/>
            <a:chOff x="3024" y="4772"/>
            <a:chExt cx="4688" cy="950"/>
          </a:xfrm>
        </p:grpSpPr>
        <p:sp>
          <p:nvSpPr>
            <p:cNvPr id="11" name="流程图: 联系 10"/>
            <p:cNvSpPr/>
            <p:nvPr/>
          </p:nvSpPr>
          <p:spPr>
            <a:xfrm>
              <a:off x="3024" y="4772"/>
              <a:ext cx="4688" cy="951"/>
            </a:xfrm>
            <a:prstGeom prst="flowChartConnector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098" y="4772"/>
              <a:ext cx="2540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服务幼儿</a:t>
              </a:r>
              <a:endParaRPr lang="zh-CN" altLang="en-US" sz="2800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621655" y="2922270"/>
            <a:ext cx="537083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2000" kern="100" dirty="0">
                <a:solidFill>
                  <a:srgbClr val="6D70C7"/>
                </a:solidFill>
                <a:latin typeface="Calibri" panose="020F0502020204030204" pitchFamily="34" charset="0"/>
                <a:ea typeface="楷体" panose="02010609060101010101" pitchFamily="49" charset="-122"/>
                <a:sym typeface="+mn-ea"/>
              </a:rPr>
              <a:t>了解幼儿的兴趣、阅读需要、接受能力</a:t>
            </a:r>
            <a:endParaRPr lang="zh-CN" altLang="en-US" sz="2000" kern="100" dirty="0">
              <a:solidFill>
                <a:srgbClr val="6D70C7"/>
              </a:solidFill>
              <a:latin typeface="Calibri" panose="020F0502020204030204" pitchFamily="34" charset="0"/>
              <a:ea typeface="楷体" panose="02010609060101010101" pitchFamily="49" charset="-122"/>
              <a:sym typeface="+mn-ea"/>
            </a:endParaRPr>
          </a:p>
          <a:p>
            <a:pPr algn="just"/>
            <a:endParaRPr lang="zh-CN" altLang="en-US" sz="2000" kern="100" dirty="0">
              <a:solidFill>
                <a:srgbClr val="6D70C7"/>
              </a:solidFill>
              <a:latin typeface="Calibri" panose="020F0502020204030204" pitchFamily="34" charset="0"/>
              <a:ea typeface="楷体" panose="02010609060101010101" pitchFamily="49" charset="-122"/>
              <a:sym typeface="+mn-ea"/>
            </a:endParaRPr>
          </a:p>
          <a:p>
            <a:pPr algn="just">
              <a:buClrTx/>
              <a:buSzTx/>
              <a:buFontTx/>
            </a:pPr>
            <a:r>
              <a:rPr lang="en-US" altLang="zh-CN"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2000" kern="100" dirty="0">
                <a:solidFill>
                  <a:srgbClr val="6D70C7"/>
                </a:solidFill>
                <a:latin typeface="Calibri" panose="020F0502020204030204" pitchFamily="34" charset="0"/>
                <a:ea typeface="楷体" panose="02010609060101010101" pitchFamily="49" charset="-122"/>
                <a:sym typeface="+mn-ea"/>
              </a:rPr>
              <a:t>明确阅读对象的年龄阶段</a:t>
            </a:r>
            <a:endParaRPr lang="zh-CN" altLang="en-US" sz="2000"/>
          </a:p>
        </p:txBody>
      </p:sp>
      <p:grpSp>
        <p:nvGrpSpPr>
          <p:cNvPr id="12" name="组合 11"/>
          <p:cNvGrpSpPr/>
          <p:nvPr/>
        </p:nvGrpSpPr>
        <p:grpSpPr>
          <a:xfrm>
            <a:off x="1920240" y="3980815"/>
            <a:ext cx="2976880" cy="603250"/>
            <a:chOff x="3024" y="6269"/>
            <a:chExt cx="4688" cy="950"/>
          </a:xfrm>
        </p:grpSpPr>
        <p:sp>
          <p:nvSpPr>
            <p:cNvPr id="9" name="流程图: 联系 8"/>
            <p:cNvSpPr/>
            <p:nvPr/>
          </p:nvSpPr>
          <p:spPr>
            <a:xfrm>
              <a:off x="3024" y="6269"/>
              <a:ext cx="4688" cy="951"/>
            </a:xfrm>
            <a:prstGeom prst="flowChartConnector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098" y="6333"/>
              <a:ext cx="2540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促进发展</a:t>
              </a:r>
              <a:endParaRPr lang="zh-CN" altLang="en-US" sz="2800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954395" y="4293870"/>
            <a:ext cx="67094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buClrTx/>
              <a:buSzTx/>
              <a:buFontTx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激发幼儿情感 ，提高阅读兴趣和能力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>
              <a:buClrTx/>
              <a:buSzTx/>
              <a:buFontTx/>
            </a:pP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>
              <a:buClrTx/>
              <a:buSzTx/>
              <a:buFontTx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促进幼儿观察力、表现力、创造力的发展</a:t>
            </a:r>
            <a:endParaRPr lang="zh-CN" altLang="en-US" sz="20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4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1870" y="639445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幼儿绘本开发的基础</a:t>
            </a:r>
            <a:endParaRPr lang="en-US" altLang="zh-CN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1870" y="1322070"/>
            <a:ext cx="6486525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一、资源的选择与利用</a:t>
            </a:r>
            <a:endParaRPr lang="zh-CN" altLang="en-US" sz="2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 descr="C:/Users/Administrator/AppData/Roaming/JisuOffice/ETemp/22876_4664280/image13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46950" y="2107565"/>
            <a:ext cx="4129405" cy="3035935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991870" y="19119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2.园所、家庭及社区资源</a:t>
            </a:r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1512570" y="3230245"/>
            <a:ext cx="43611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algn="just">
              <a:buClrTx/>
              <a:buSzTx/>
              <a:buFontTx/>
              <a:buNone/>
            </a:pPr>
            <a:r>
              <a:rPr lang="en-US" altLang="zh-CN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①物质文化②精神文化③制度文化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等</a:t>
            </a:r>
            <a:endParaRPr lang="zh-CN" altLang="en-US" sz="2000"/>
          </a:p>
        </p:txBody>
      </p:sp>
      <p:sp>
        <p:nvSpPr>
          <p:cNvPr id="9" name="文本框 8"/>
          <p:cNvSpPr txBox="1"/>
          <p:nvPr/>
        </p:nvSpPr>
        <p:spPr>
          <a:xfrm>
            <a:off x="1662430" y="4548505"/>
            <a:ext cx="551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①生活环境②生活方式③父母专长④兴趣爱好等</a:t>
            </a:r>
            <a:endParaRPr lang="zh-CN" altLang="en-US" sz="2000"/>
          </a:p>
        </p:txBody>
      </p:sp>
      <p:sp>
        <p:nvSpPr>
          <p:cNvPr id="11" name="文本框 10"/>
          <p:cNvSpPr txBox="1"/>
          <p:nvPr/>
        </p:nvSpPr>
        <p:spPr>
          <a:xfrm>
            <a:off x="1512570" y="5715635"/>
            <a:ext cx="43611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①社会关系②场所空间③职业体验等</a:t>
            </a:r>
            <a:endParaRPr lang="zh-CN" altLang="en-US" sz="2000"/>
          </a:p>
        </p:txBody>
      </p:sp>
      <p:grpSp>
        <p:nvGrpSpPr>
          <p:cNvPr id="12" name="组合 11"/>
          <p:cNvGrpSpPr/>
          <p:nvPr/>
        </p:nvGrpSpPr>
        <p:grpSpPr>
          <a:xfrm>
            <a:off x="1802130" y="2517775"/>
            <a:ext cx="2166620" cy="603885"/>
            <a:chOff x="1802130" y="2517775"/>
            <a:chExt cx="2166620" cy="603885"/>
          </a:xfrm>
        </p:grpSpPr>
        <p:sp>
          <p:nvSpPr>
            <p:cNvPr id="13" name="流程图: 联系 12"/>
            <p:cNvSpPr/>
            <p:nvPr/>
          </p:nvSpPr>
          <p:spPr>
            <a:xfrm>
              <a:off x="1802130" y="2517775"/>
              <a:ext cx="2166620" cy="603885"/>
            </a:xfrm>
            <a:prstGeom prst="flowChartConnector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047875" y="2517775"/>
              <a:ext cx="1675130" cy="5219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园所资源</a:t>
              </a:r>
              <a:endParaRPr lang="zh-CN" altLang="en-US" sz="28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802130" y="3827780"/>
            <a:ext cx="2166620" cy="603885"/>
            <a:chOff x="1802130" y="3827780"/>
            <a:chExt cx="2166620" cy="603885"/>
          </a:xfrm>
        </p:grpSpPr>
        <p:sp>
          <p:nvSpPr>
            <p:cNvPr id="16" name="流程图: 联系 15"/>
            <p:cNvSpPr/>
            <p:nvPr/>
          </p:nvSpPr>
          <p:spPr>
            <a:xfrm>
              <a:off x="1802130" y="3827780"/>
              <a:ext cx="2166620" cy="603885"/>
            </a:xfrm>
            <a:prstGeom prst="flowChartConnector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047875" y="3827780"/>
              <a:ext cx="1675130" cy="5219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家庭资源</a:t>
              </a:r>
              <a:endParaRPr lang="zh-CN" altLang="en-US" sz="28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802130" y="4947285"/>
            <a:ext cx="2166620" cy="603885"/>
            <a:chOff x="1802130" y="4947285"/>
            <a:chExt cx="2166620" cy="603885"/>
          </a:xfrm>
        </p:grpSpPr>
        <p:sp>
          <p:nvSpPr>
            <p:cNvPr id="22" name="流程图: 联系 21"/>
            <p:cNvSpPr/>
            <p:nvPr/>
          </p:nvSpPr>
          <p:spPr>
            <a:xfrm>
              <a:off x="1802130" y="4947285"/>
              <a:ext cx="2166620" cy="603885"/>
            </a:xfrm>
            <a:prstGeom prst="flowChartConnector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047875" y="4947285"/>
              <a:ext cx="1675130" cy="5219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 kern="100" dirty="0">
                  <a:solidFill>
                    <a:srgbClr val="6D70C7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社区资源</a:t>
              </a:r>
              <a:endParaRPr lang="zh-CN" altLang="en-US" sz="2800"/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1" grpId="0"/>
      <p:bldP spid="7" grpId="1"/>
      <p:bldP spid="9" grpId="1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</a:t>
            </a:r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幼儿绘本开发的基础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3270" y="2043430"/>
            <a:ext cx="6790055" cy="4554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二、内容的选择与确定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/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/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>
              <a:buClrTx/>
              <a:buSzTx/>
              <a:buFontTx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>
              <a:buClrTx/>
              <a:buSzTx/>
              <a:buFontTx/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>
              <a:buClrTx/>
              <a:buSzTx/>
              <a:buFontTx/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>
              <a:buClrTx/>
              <a:buSzTx/>
              <a:buFontTx/>
            </a:pPr>
            <a:endParaRPr sz="2800">
              <a:solidFill>
                <a:schemeClr val="tx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3270" y="270700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3.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内容选择与确定的方法</a:t>
            </a:r>
            <a:endParaRPr lang="zh-CN" altLang="en-US" sz="2000"/>
          </a:p>
        </p:txBody>
      </p:sp>
      <p:sp>
        <p:nvSpPr>
          <p:cNvPr id="3" name="文本框 2"/>
          <p:cNvSpPr txBox="1"/>
          <p:nvPr/>
        </p:nvSpPr>
        <p:spPr>
          <a:xfrm>
            <a:off x="1272540" y="310578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总结法</a:t>
            </a:r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1272540" y="410146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改编法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1094740" y="5161915"/>
            <a:ext cx="17907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·自编法</a:t>
            </a:r>
            <a:r>
              <a:rPr lang="zh-CN" altLang="en-US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33830" y="3627755"/>
            <a:ext cx="932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整理、归纳、总结幼儿日常活动趣事，形成绘本故事，开发成为幼儿绘本的内容。</a:t>
            </a:r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1272540" y="4623435"/>
            <a:ext cx="104571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>
              <a:buClrTx/>
              <a:buSzTx/>
              <a:buFontTx/>
            </a:pPr>
            <a:r>
              <a:rPr lang="zh-CN" altLang="en-US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指在原有文学作品的基础上，改编或拓展故事情节，使之更符合幼儿的身心发展特点的方法</a:t>
            </a:r>
            <a:endParaRPr lang="zh-CN" altLang="en-US" sz="2000"/>
          </a:p>
        </p:txBody>
      </p:sp>
      <p:sp>
        <p:nvSpPr>
          <p:cNvPr id="9" name="文本框 8"/>
          <p:cNvSpPr txBox="1"/>
          <p:nvPr/>
        </p:nvSpPr>
        <p:spPr>
          <a:xfrm>
            <a:off x="1433830" y="5683885"/>
            <a:ext cx="450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指完全自主设计、自主创编绘本的方法</a:t>
            </a:r>
            <a:endParaRPr lang="zh-CN" altLang="en-US" sz="20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4" grpId="0"/>
      <p:bldP spid="5" grpId="0"/>
      <p:bldP spid="6" grpId="0"/>
      <p:bldP spid="6" grpId="1"/>
      <p:bldP spid="7" grpId="0"/>
      <p:bldP spid="7" grpId="1"/>
      <p:bldP spid="9" grpId="0"/>
      <p:bldP spid="9" grpId="1"/>
    </p:bldLst>
  </p:timing>
</p:sld>
</file>

<file path=ppt/tags/tag1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1"/>
</p:tagLst>
</file>

<file path=ppt/tags/tag10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4"/>
</p:tagLst>
</file>

<file path=ppt/tags/tag11.xml><?xml version="1.0" encoding="utf-8"?>
<p:tagLst xmlns:p="http://schemas.openxmlformats.org/presentationml/2006/main">
  <p:tag name="KSO_WM_UNIT_PLACING_PICTURE_USER_VIEWPORT" val="{&quot;height&quot;:21465,&quot;width&quot;:16200}"/>
</p:tagLst>
</file>

<file path=ppt/tags/tag12.xml><?xml version="1.0" encoding="utf-8"?>
<p:tagLst xmlns:p="http://schemas.openxmlformats.org/presentationml/2006/main">
  <p:tag name="KSO_WPP_MARK_KEY" val="07b46e44-6f48-4d74-84f4-4f0a9c1f8129"/>
  <p:tag name="COMMONDATA" val="eyJoZGlkIjoiMDlkMWYzM2RjZTM0MmE5MGUzN2Y4YWQ4N2NhMGIyY2IifQ=="/>
  <p:tag name="commondata" val="eyJoZGlkIjoiMzhjMGRlZjUxYzk1MDA0ZTMwMTBlZmEyMTI1NDc1ZWMifQ=="/>
</p:tagLst>
</file>

<file path=ppt/tags/tag2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2"/>
</p:tagLst>
</file>

<file path=ppt/tags/tag3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3"/>
</p:tagLst>
</file>

<file path=ppt/tags/tag4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4"/>
</p:tagLst>
</file>

<file path=ppt/tags/tag5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1"/>
</p:tagLst>
</file>

<file path=ppt/tags/tag6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2"/>
</p:tagLst>
</file>

<file path=ppt/tags/tag7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3"/>
</p:tagLst>
</file>

<file path=ppt/tags/tag8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4"/>
</p:tagLst>
</file>

<file path=ppt/tags/tag9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4"/>
</p:tagLst>
</file>

<file path=ppt/theme/theme1.xml><?xml version="1.0" encoding="utf-8"?>
<a:theme xmlns:a="http://schemas.openxmlformats.org/drawingml/2006/main" name="千图网海量PPT模板www.58pic.com">
  <a:themeElements>
    <a:clrScheme name="默认设计模板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2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3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4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5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6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3382</Words>
  <Application>WPS 演示</Application>
  <PresentationFormat/>
  <Paragraphs>664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3" baseType="lpstr">
      <vt:lpstr>Arial</vt:lpstr>
      <vt:lpstr>宋体</vt:lpstr>
      <vt:lpstr>Wingdings</vt:lpstr>
      <vt:lpstr>Rockwell</vt:lpstr>
      <vt:lpstr>微软雅黑</vt:lpstr>
      <vt:lpstr>方正启体简体</vt:lpstr>
      <vt:lpstr>Times New Roman</vt:lpstr>
      <vt:lpstr>楷体</vt:lpstr>
      <vt:lpstr>字魂59号-创粗黑</vt:lpstr>
      <vt:lpstr>Calibri</vt:lpstr>
      <vt:lpstr>Arial Unicode MS</vt:lpstr>
      <vt:lpstr>思源黑体 CN Bold</vt:lpstr>
      <vt:lpstr>黑体</vt:lpstr>
      <vt:lpstr>Arial Unicode MS</vt:lpstr>
      <vt:lpstr>Cordia New</vt:lpstr>
      <vt:lpstr>千图网海量PPT模板www.58pic.com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Pages>10</Page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马马琦</cp:lastModifiedBy>
  <cp:revision>7</cp:revision>
  <dcterms:created xsi:type="dcterms:W3CDTF">2023-04-26T07:35:00Z</dcterms:created>
  <dcterms:modified xsi:type="dcterms:W3CDTF">2024-04-30T01:24:22Z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2052-12.1.0.16729</vt:lpwstr>
  </property>
  <property fmtid="{D5CDD505-2E9C-101B-9397-08002B2CF9AE}" pid="4" name="ICV">
    <vt:lpwstr>B3BCC3EAC6F64A779B746A6FD629B0A0_12</vt:lpwstr>
  </property>
</Properties>
</file>