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8"/>
  </p:notesMasterIdLst>
  <p:handoutMasterIdLst>
    <p:handoutMasterId r:id="rId35"/>
  </p:handoutMasterIdLst>
  <p:sldIdLst>
    <p:sldId id="675" r:id="rId3"/>
    <p:sldId id="705" r:id="rId4"/>
    <p:sldId id="706" r:id="rId5"/>
    <p:sldId id="707" r:id="rId6"/>
    <p:sldId id="708" r:id="rId7"/>
    <p:sldId id="655" r:id="rId9"/>
    <p:sldId id="643" r:id="rId10"/>
    <p:sldId id="544" r:id="rId11"/>
    <p:sldId id="659" r:id="rId12"/>
    <p:sldId id="660" r:id="rId13"/>
    <p:sldId id="657" r:id="rId14"/>
    <p:sldId id="661" r:id="rId15"/>
    <p:sldId id="662" r:id="rId16"/>
    <p:sldId id="663" r:id="rId17"/>
    <p:sldId id="664" r:id="rId18"/>
    <p:sldId id="665" r:id="rId19"/>
    <p:sldId id="667" r:id="rId20"/>
    <p:sldId id="668" r:id="rId21"/>
    <p:sldId id="669" r:id="rId22"/>
    <p:sldId id="670" r:id="rId23"/>
    <p:sldId id="671" r:id="rId24"/>
    <p:sldId id="672" r:id="rId25"/>
    <p:sldId id="673" r:id="rId26"/>
    <p:sldId id="697" r:id="rId27"/>
    <p:sldId id="698" r:id="rId28"/>
    <p:sldId id="696" r:id="rId29"/>
    <p:sldId id="699" r:id="rId30"/>
    <p:sldId id="700" r:id="rId31"/>
    <p:sldId id="701" r:id="rId32"/>
    <p:sldId id="702" r:id="rId33"/>
    <p:sldId id="582" r:id="rId34"/>
  </p:sldIdLst>
  <p:sldSz cx="12195175" cy="6859905"/>
  <p:notesSz cx="6858000" cy="9144000"/>
  <p:embeddedFontLst>
    <p:embeddedFont>
      <p:font typeface="Rockwell" panose="02060603020205020403" pitchFamily="18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</p:embeddedFont>
    <p:embeddedFont>
      <p:font typeface="楷体" panose="02010609060101010101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1pPr>
    <a:lvl2pPr marL="5441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2pPr>
    <a:lvl3pPr marL="10890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3pPr>
    <a:lvl4pPr marL="16332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4pPr>
    <a:lvl5pPr marL="21774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5pPr>
    <a:lvl6pPr marL="272161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6pPr>
    <a:lvl7pPr marL="326644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7pPr>
    <a:lvl8pPr marL="3810635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8pPr>
    <a:lvl9pPr marL="435483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orient="horz" pos="331" userDrawn="1">
          <p15:clr>
            <a:srgbClr val="A4A3A4"/>
          </p15:clr>
        </p15:guide>
        <p15:guide id="3" orient="horz" pos="3979" userDrawn="1">
          <p15:clr>
            <a:srgbClr val="A4A3A4"/>
          </p15:clr>
        </p15:guide>
        <p15:guide id="4" pos="3836" userDrawn="1">
          <p15:clr>
            <a:srgbClr val="A4A3A4"/>
          </p15:clr>
        </p15:guide>
        <p15:guide id="5" pos="428" userDrawn="1">
          <p15:clr>
            <a:srgbClr val="A4A3A4"/>
          </p15:clr>
        </p15:guide>
        <p15:guide id="6" pos="72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383"/>
    <a:srgbClr val="6D70C7"/>
    <a:srgbClr val="A096D4"/>
    <a:srgbClr val="7EA3F5"/>
    <a:srgbClr val="9394CF"/>
    <a:srgbClr val="A9DA67"/>
    <a:srgbClr val="B6DB72"/>
    <a:srgbClr val="E1EDFF"/>
    <a:srgbClr val="E65844"/>
    <a:srgbClr val="803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 autoAdjust="0"/>
    <p:restoredTop sz="94660" autoAdjust="0"/>
  </p:normalViewPr>
  <p:slideViewPr>
    <p:cSldViewPr snapToObjects="1" showGuides="1">
      <p:cViewPr varScale="1">
        <p:scale>
          <a:sx n="111" d="100"/>
          <a:sy n="111" d="100"/>
        </p:scale>
        <p:origin x="138" y="138"/>
      </p:cViewPr>
      <p:guideLst>
        <p:guide orient="horz" pos="2167"/>
        <p:guide orient="horz" pos="331"/>
        <p:guide orient="horz" pos="3979"/>
        <p:guide pos="3836"/>
        <p:guide pos="428"/>
        <p:guide pos="72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20" d="100"/>
          <a:sy n="120" d="100"/>
        </p:scale>
        <p:origin x="4962" y="108"/>
      </p:cViewPr>
      <p:guideLst>
        <p:guide orient="horz" pos="2156"/>
        <p:guide orient="horz" pos="331"/>
        <p:guide orient="horz" pos="3979"/>
        <p:guide pos="3836"/>
        <p:guide pos="428"/>
        <p:guide pos="72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gs" Target="tags/tag58.xml"/><Relationship Id="rId5" Type="http://schemas.openxmlformats.org/officeDocument/2006/relationships/slide" Target="slides/slide3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F79B9-B306-4393-BDEE-A582750E71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E7E33-F89F-41F1-924F-2B2BBDA1E0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9743CD7-97CD-4F57-B351-69A253B17F80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54419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08902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3322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17741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72161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44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635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3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DB4961-5944-45E4-859B-0226209DDE1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DB4961-5944-45E4-859B-0226209DDE1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DB4961-5944-45E4-859B-0226209DDE1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50" y="0"/>
            <a:ext cx="3222625" cy="6872400"/>
          </a:xfrm>
          <a:prstGeom prst="rect">
            <a:avLst/>
          </a:prstGeom>
        </p:spPr>
      </p:pic>
      <p:sp>
        <p:nvSpPr>
          <p:cNvPr id="3" name="图文框 2"/>
          <p:cNvSpPr/>
          <p:nvPr userDrawn="1"/>
        </p:nvSpPr>
        <p:spPr>
          <a:xfrm>
            <a:off x="0" y="0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831387" y="0"/>
            <a:ext cx="236378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3222625" cy="6872400"/>
          </a:xfrm>
          <a:prstGeom prst="rect">
            <a:avLst/>
          </a:prstGeom>
        </p:spPr>
      </p:pic>
      <p:sp>
        <p:nvSpPr>
          <p:cNvPr id="5" name="图文框 4"/>
          <p:cNvSpPr/>
          <p:nvPr userDrawn="1"/>
        </p:nvSpPr>
        <p:spPr>
          <a:xfrm>
            <a:off x="-1" y="-1588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 userDrawn="1"/>
        </p:nvSpPr>
        <p:spPr>
          <a:xfrm>
            <a:off x="-2513013" y="-840406"/>
            <a:ext cx="6480000" cy="64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50" y="0"/>
            <a:ext cx="3222625" cy="6872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791450" cy="6858000"/>
          </a:xfrm>
          <a:prstGeom prst="rect">
            <a:avLst/>
          </a:prstGeom>
        </p:spPr>
      </p:pic>
      <p:sp>
        <p:nvSpPr>
          <p:cNvPr id="4" name="同心圆 3"/>
          <p:cNvSpPr>
            <a:spLocks noChangeAspect="1"/>
          </p:cNvSpPr>
          <p:nvPr userDrawn="1"/>
        </p:nvSpPr>
        <p:spPr>
          <a:xfrm>
            <a:off x="10583862" y="3791116"/>
            <a:ext cx="3672000" cy="3672000"/>
          </a:xfrm>
          <a:prstGeom prst="don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图文框 6"/>
          <p:cNvSpPr/>
          <p:nvPr userDrawn="1"/>
        </p:nvSpPr>
        <p:spPr>
          <a:xfrm>
            <a:off x="0" y="6406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0035175" y="2"/>
            <a:ext cx="2160000" cy="460627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0000" y="0"/>
            <a:ext cx="432000" cy="1080000"/>
          </a:xfrm>
          <a:custGeom>
            <a:avLst/>
            <a:gdLst/>
            <a:ahLst/>
            <a:cxnLst/>
            <a:rect l="l" t="t" r="r" b="b"/>
            <a:pathLst>
              <a:path w="432000" h="1080000">
                <a:moveTo>
                  <a:pt x="108951" y="0"/>
                </a:moveTo>
                <a:lnTo>
                  <a:pt x="432000" y="0"/>
                </a:lnTo>
                <a:lnTo>
                  <a:pt x="432000" y="1080000"/>
                </a:lnTo>
                <a:lnTo>
                  <a:pt x="108951" y="1080000"/>
                </a:lnTo>
                <a:close/>
                <a:moveTo>
                  <a:pt x="0" y="0"/>
                </a:moveTo>
                <a:lnTo>
                  <a:pt x="64610" y="0"/>
                </a:lnTo>
                <a:lnTo>
                  <a:pt x="64610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939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173787" y="966139"/>
            <a:ext cx="4320000" cy="0"/>
          </a:xfrm>
          <a:prstGeom prst="line">
            <a:avLst/>
          </a:prstGeom>
          <a:ln w="50800" cmpd="dbl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图文框 6"/>
          <p:cNvSpPr/>
          <p:nvPr userDrawn="1"/>
        </p:nvSpPr>
        <p:spPr>
          <a:xfrm>
            <a:off x="-30813" y="0"/>
            <a:ext cx="12225988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0035175" y="2"/>
            <a:ext cx="2160000" cy="4606277"/>
          </a:xfrm>
          <a:prstGeom prst="rect">
            <a:avLst/>
          </a:prstGeom>
        </p:spPr>
      </p:pic>
      <p:sp>
        <p:nvSpPr>
          <p:cNvPr id="5" name="图文框 4"/>
          <p:cNvSpPr/>
          <p:nvPr userDrawn="1"/>
        </p:nvSpPr>
        <p:spPr>
          <a:xfrm>
            <a:off x="0" y="0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0A27C80-5FD3-4361-BB31-75FBA1966619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>
            <a:spLocks noChangeAspect="1"/>
          </p:cNvSpPr>
          <p:nvPr userDrawn="1"/>
        </p:nvSpPr>
        <p:spPr>
          <a:xfrm>
            <a:off x="8535988" y="4267994"/>
            <a:ext cx="1800000" cy="1800000"/>
          </a:xfrm>
          <a:prstGeom prst="ellipse">
            <a:avLst/>
          </a:prstGeom>
          <a:solidFill>
            <a:srgbClr val="B6D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>
            <a:spLocks noChangeAspect="1"/>
          </p:cNvSpPr>
          <p:nvPr userDrawn="1"/>
        </p:nvSpPr>
        <p:spPr>
          <a:xfrm>
            <a:off x="9297988" y="4572794"/>
            <a:ext cx="3420000" cy="3420000"/>
          </a:xfrm>
          <a:prstGeom prst="ellipse">
            <a:avLst/>
          </a:prstGeom>
          <a:pattFill prst="dkDnDiag">
            <a:fgClr>
              <a:srgbClr val="A9DA67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9394C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8535988" y="0"/>
            <a:ext cx="367897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18034" cy="1018034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-30813" y="0"/>
            <a:ext cx="12225988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</a:fld>
            <a:endParaRPr lang="en-US" altLang="zh-CN"/>
          </a:p>
        </p:txBody>
      </p:sp>
      <p:sp>
        <p:nvSpPr>
          <p:cNvPr id="6" name="图文框 5"/>
          <p:cNvSpPr/>
          <p:nvPr userDrawn="1"/>
        </p:nvSpPr>
        <p:spPr>
          <a:xfrm>
            <a:off x="0" y="6406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>
              <a:defRPr sz="1600">
                <a:latin typeface="+mn-lt"/>
              </a:defRPr>
            </a:lvl1pPr>
          </a:lstStyle>
          <a:p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bg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54419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08902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63322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17741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08305" indent="-408305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bg1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884555" indent="-340360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2pPr>
      <a:lvl3pPr marL="1360805" indent="-272415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3pPr>
      <a:lvl4pPr marL="1905000" indent="-272415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4pPr>
      <a:lvl5pPr marL="2449830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5pPr>
      <a:lvl6pPr marL="299402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220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41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24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02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22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1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61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44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3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3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emf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6.xml"/><Relationship Id="rId16" Type="http://schemas.openxmlformats.org/officeDocument/2006/relationships/image" Target="../media/image11.png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5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34.wmf"/><Relationship Id="rId1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tags" Target="../tags/tag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29.xml"/><Relationship Id="rId13" Type="http://schemas.openxmlformats.org/officeDocument/2006/relationships/image" Target="../media/image11.png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46.xml"/><Relationship Id="rId17" Type="http://schemas.openxmlformats.org/officeDocument/2006/relationships/image" Target="../media/image11.png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4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98" y="378"/>
            <a:ext cx="12189813" cy="690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38" tIns="68266" rIns="136538" bIns="68266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026" name="Picture 2" descr="C:\Users\yyj\Desktop\S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" y="71728"/>
            <a:ext cx="4897367" cy="94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062978" y="117236"/>
            <a:ext cx="4131633" cy="566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6538" tIns="68266" rIns="136538" bIns="68266" anchor="ctr">
            <a:spAutoFit/>
          </a:bodyPr>
          <a:lstStyle/>
          <a:p>
            <a:pPr>
              <a:defRPr/>
            </a:pP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明道•立德•育爱•</a:t>
            </a:r>
            <a:r>
              <a:rPr lang="zh-CN" altLang="en-US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奉</a:t>
            </a: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献 </a:t>
            </a:r>
            <a:endParaRPr lang="zh-CN" altLang="zh-CN" sz="2800" dirty="0">
              <a:solidFill>
                <a:prstClr val="white"/>
              </a:solidFill>
              <a:latin typeface="方正启体简体" pitchFamily="65" charset="-122"/>
              <a:ea typeface="方正启体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" y="6598712"/>
            <a:ext cx="12194046" cy="29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20" y="2134990"/>
            <a:ext cx="11015595" cy="11092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926536" y="3735042"/>
            <a:ext cx="3517574" cy="397510"/>
          </a:xfrm>
          <a:prstGeom prst="rect">
            <a:avLst/>
          </a:prstGeom>
          <a:solidFill>
            <a:srgbClr val="B2D383"/>
          </a:solidFill>
        </p:spPr>
        <p:txBody>
          <a:bodyPr vert="horz" wrap="square" lIns="91431" tIns="45715" rIns="91431" bIns="45715" numCol="1" anchor="t">
            <a:spAutoFit/>
          </a:bodyPr>
          <a:p>
            <a:pPr marL="0" indent="0" algn="ctr" defTabSz="9144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0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张克顺</a:t>
            </a:r>
            <a:r>
              <a:rPr lang="en-US" altLang="zh-CN" sz="20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周庆红 主编</a:t>
            </a:r>
            <a:endParaRPr lang="ko-KR" altLang="en-US" sz="2000" b="1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20907" y="4192213"/>
            <a:ext cx="33966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chemeClr val="accent4">
                    <a:lumMod val="10000"/>
                  </a:schemeClr>
                </a:solidFill>
              </a:rPr>
              <a:t>授课人：马萍憶</a:t>
            </a:r>
            <a:endParaRPr lang="zh-CN" altLang="en-US" sz="3600" b="1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0" bldLvl="0" animBg="1"/>
      <p:bldP spid="27" grpId="1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3587" y="2058194"/>
            <a:ext cx="60198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一、绘本概述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绘本与漫画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绘本在文字运用上，追求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简单直白、朗朗上口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的文字表述，在技法表现上，多运用重复化的表达方式，色彩鲜明，形象生动；漫画多以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人物对话和动作变化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来推动故事情节的发展。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7220" y="1820423"/>
            <a:ext cx="433570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1021080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二、欧美幼儿绘本的发展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．幼儿绘本的萌芽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1658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年，夸美纽斯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世界图解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出版，被公认为西方“儿童插画书的始祖”。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87" y="2972594"/>
            <a:ext cx="5558976" cy="346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87" y="2972594"/>
            <a:ext cx="2971800" cy="342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4572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二、欧美幼儿绘本的发展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．幼儿绘本的发展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随着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世纪教育理论的发展，彩色印刷在图书中的应用以及教育经济投入的增大，真正意义上的绘本应运而生。绘本的出现与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伦道夫凯迪克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沃尔特克兰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凯特格林纳威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三个重要人物密不可分，他们与出版家爱德蒙埃文斯合作，第一次把儿童作为阅读主体，以彩色印刷为主，出版了大量经典儿童书籍，为儿童们创作了异彩纷呈的绘本作品。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0813" y="1829594"/>
            <a:ext cx="2629525" cy="3948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6" b="90493" l="5904" r="94465">
                        <a14:foregroundMark x1="37638" y1="8803" x2="55351" y2="7042"/>
                        <a14:foregroundMark x1="55351" y1="7042" x2="67528" y2="9859"/>
                        <a14:foregroundMark x1="11439" y1="34859" x2="6642" y2="52113"/>
                        <a14:foregroundMark x1="6642" y1="52113" x2="11439" y2="64085"/>
                        <a14:foregroundMark x1="87085" y1="27465" x2="94465" y2="59155"/>
                        <a14:foregroundMark x1="94465" y1="59155" x2="88561" y2="68310"/>
                        <a14:foregroundMark x1="59041" y1="89789" x2="45018" y2="90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9752" y="2355946"/>
            <a:ext cx="2704476" cy="283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43434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二、欧美幼儿绘本的发展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．现代幼儿绘本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现代绘本始于英国最杰出的插画家之一毕翠克丝波特在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1902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年创作的“</a:t>
            </a:r>
            <a:r>
              <a:rPr lang="zh-CN" altLang="en-US" sz="32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彼得兔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”系列绘本，因此，毕翠克丝波特又被称为系列绘本的始祖。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图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11" y="-18256"/>
            <a:ext cx="5270378" cy="6877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52578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三、日韩幼儿绘本的发展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．日本绘本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11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世纪，被称为日本漫画鼻祖的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鸟兽人物戏画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诞生，传说是日本僧人鸟羽僧正所绘的。其没有文字，采用拟人手法来描绘猴子、兔子、青蛙等，画中形象神态逼真，依靠绘画来讲故事，诙谐幽默，借以讽刺贵族和僧侣，可以视为日本绘本的雏形。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片包含 文字, 游戏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87" y="1219994"/>
            <a:ext cx="4648200" cy="4656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52578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三、日韩幼儿绘本的发展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．日本绘本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1952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年，“现代日本绘本之父”松居直创办福音馆。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1956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年开始，福音馆出版并发行了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儿童之友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杂志，刊载了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我爱洗澡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古利和古拉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等一大批绘本作品，享誉世界。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1995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年，日本全国学校图书馆协会与每日新闻社开始举办“日本绘本奖”，推动了日本绘本的更大发展，并在世界绘本大奖中占据重要地位。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穿着西装笔挺的男子与配字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87" y="1677194"/>
            <a:ext cx="4216400" cy="401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3429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三、日韩幼儿绘本的发展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．韩国绘本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2011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年，韩国首次举办南怡岛国际插画展。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2013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年，南怡岛国际插画展为表示对绘本的重视，首次融入绘本大奖，名称也变更为南怡岛国际绘本插画展。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街道上有房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87" y="1713229"/>
            <a:ext cx="6324601" cy="3553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108204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四、中国绘本的演变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．古代中国的“图画文学”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东晋绘画的集大成者、“六朝四大家”之首的顾恺之，以长卷的形式，分段构图，图文呼应，其中的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女史箴图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是顾恺之根据张华的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女史篇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画的一卷插图性画卷，全卷共有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12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段（现仅存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9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段，全卷每段图画都配有文字，类似现代绘本的形式，具有历史性意义。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片包含 游戏机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45" y="3330018"/>
            <a:ext cx="7652084" cy="3238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108204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四、中国绘本的演变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．古代中国的“图画文学”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韩熙载夜宴图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是南唐著名画家顾闳中为后主李煜监视韩熙载而创作的，分为奏乐、独舞、小憩、合奏、应酬五个场景，每段场景以屏风相隔，画面精细，意味深长。观看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韩熙载夜宴图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，每个部分都可以感受到“现实”动态的场景，堪称精细的“无字绘本”。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片包含 室内, 桌子, 椅子, 照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87" y="3342164"/>
            <a:ext cx="6781800" cy="3229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36576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四、中国绘本的演变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．古代中国的“图画文学”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明清时期，我国最早的图画故事书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日记故事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出现，其中包含了多篇描绘古代儿童聪明才智的生活故事，如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曹冲称象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司马光砸缸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灌水浮球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等，中间包括大量插图，内容贴近儿童生活，这是世界上已知的最早的有关儿童书籍中带有插图的书。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5452" r="2609" b="4739"/>
          <a:stretch>
            <a:fillRect/>
          </a:stretch>
        </p:blipFill>
        <p:spPr>
          <a:xfrm>
            <a:off x="5487987" y="655063"/>
            <a:ext cx="6172201" cy="579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19200" y="635000"/>
            <a:ext cx="9756140" cy="2143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选择本课的意愿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439035" y="2786380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自愿，对绘本比较喜欢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439035" y="3644265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非自愿，为了学分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439035" y="4501515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随意选择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439035" y="5358765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571625" y="2850515"/>
            <a:ext cx="514350" cy="514985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571625" y="3708400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571625" y="4565650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8917305" y="6216650"/>
            <a:ext cx="1543685" cy="41148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0" y="0"/>
            <a:ext cx="12195175" cy="635000"/>
            <a:chOff x="0" y="0"/>
            <a:chExt cx="19205" cy="1000"/>
          </a:xfrm>
        </p:grpSpPr>
        <p:sp>
          <p:nvSpPr>
            <p:cNvPr id="15" name="TitleBackground"/>
            <p:cNvSpPr/>
            <p:nvPr>
              <p:custDataLst>
                <p:tags r:id="rId11"/>
              </p:custDataLst>
            </p:nvPr>
          </p:nvSpPr>
          <p:spPr>
            <a:xfrm>
              <a:off x="0" y="0"/>
              <a:ext cx="19205" cy="100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ColorBlock"/>
            <p:cNvSpPr/>
            <p:nvPr>
              <p:custDataLst>
                <p:tags r:id="rId12"/>
              </p:custDataLst>
            </p:nvPr>
          </p:nvSpPr>
          <p:spPr>
            <a:xfrm>
              <a:off x="0" y="0"/>
              <a:ext cx="300" cy="1000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TypeText"/>
            <p:cNvSpPr txBox="1"/>
            <p:nvPr>
              <p:custDataLst>
                <p:tags r:id="rId13"/>
              </p:custDataLst>
            </p:nvPr>
          </p:nvSpPr>
          <p:spPr>
            <a:xfrm>
              <a:off x="400" y="0"/>
              <a:ext cx="3000" cy="1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lvl="0" algn="l">
                <a:buNone/>
              </a:pPr>
              <a:r>
                <a:rPr lang="zh-CN" altLang="en-US" sz="2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投票</a:t>
              </a:r>
              <a:endPara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ipText"/>
            <p:cNvSpPr txBox="1"/>
            <p:nvPr>
              <p:custDataLst>
                <p:tags r:id="rId14"/>
              </p:custDataLst>
            </p:nvPr>
          </p:nvSpPr>
          <p:spPr>
            <a:xfrm>
              <a:off x="1800" y="172"/>
              <a:ext cx="3600" cy="8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lvl="0" algn="l">
                <a:buNone/>
              </a:pPr>
              <a:r>
                <a:rPr lang="zh-CN" altLang="en-US" sz="200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最多可选1项</a:t>
              </a:r>
              <a:endParaRPr lang="zh-CN" altLang="en-US"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4" name="图片 3" descr="tmp31A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645775" y="63500"/>
            <a:ext cx="1422400" cy="5080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3657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四、中国绘本的演变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．现代中国的“图画文学”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1916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年，商务印书馆编写“童话”丛书，开创了中国儿童文学的先河。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1922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年，商务印书馆创刊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儿童世界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，其中“图画故事”栏目，以图画的形式讲述故事，被认为是真正意义上中国幼儿绘本的萌芽。一些图画文学名家的优秀作品，其水平已经不逊色于世界的领先水平。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白板上写着字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87" y="1448594"/>
            <a:ext cx="6096000" cy="426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3048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四、中国绘本的演变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．中华人民共和国成立后“图画文学”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1951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年，人民美术出版社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连环画报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创刊，倡导以“连环画”替代“小人书”的称号，广泛推广“图画文学”。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片包含 游戏机, 盒子&#10;&#10;描述已自动生成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800" b="90400" l="10000" r="90000">
                        <a14:foregroundMark x1="21800" y1="8000" x2="43000" y2="7733"/>
                        <a14:foregroundMark x1="43000" y1="7733" x2="74000" y2="10400"/>
                        <a14:foregroundMark x1="74000" y1="10400" x2="79000" y2="8800"/>
                        <a14:foregroundMark x1="37600" y1="92533" x2="71000" y2="90400"/>
                        <a14:foregroundMark x1="71000" y1="90400" x2="80000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87" y="838994"/>
            <a:ext cx="7340600" cy="550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4191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四、中国绘本的演变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．现代幼儿绘本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为了鼓励和推动绘本的发展，我国设立了绘本类的丰子恺儿童图画书奖、张乐平绘本奖，儿童文学类的全国优秀儿童文学奖、冰心儿童图书奖，兼具绘本与儿童文学的青铜葵花奖等，评选出了一大批优秀的儿童文学绘本作品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4330"/>
          <a:stretch>
            <a:fillRect/>
          </a:stretch>
        </p:blipFill>
        <p:spPr bwMode="auto">
          <a:xfrm>
            <a:off x="5411787" y="1600994"/>
            <a:ext cx="5791201" cy="39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787" y="1372394"/>
            <a:ext cx="7086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四、中国绘本的演变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．我国台湾地区幼儿绘本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第一阶段，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1945—1969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年，依随酝酿期。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第二阶段，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1970—1987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年，译介、创作萌芽期。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第三阶段，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1988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年至现在，交流开创期。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383905" y="1296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952500" progId="Package">
                  <p:embed/>
                </p:oleObj>
              </mc:Choice>
              <mc:Fallback>
                <p:oleObj name="" showAsIcon="1" r:id="rId1" imgW="971550" imgH="95250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383905" y="1296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851390" y="1296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3" imgW="971550" imgH="952500" progId="Package">
                  <p:embed/>
                </p:oleObj>
              </mc:Choice>
              <mc:Fallback>
                <p:oleObj name="" showAsIcon="1" r:id="rId3" imgW="971550" imgH="952500" progId="Package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51390" y="1296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>
            <a:grpSpLocks noChangeAspect="1"/>
          </p:cNvGrpSpPr>
          <p:nvPr/>
        </p:nvGrpSpPr>
        <p:grpSpPr>
          <a:xfrm flipH="1">
            <a:off x="845499" y="1908043"/>
            <a:ext cx="5381917" cy="3600668"/>
            <a:chOff x="764518" y="1737185"/>
            <a:chExt cx="4480657" cy="2997699"/>
          </a:xfrm>
        </p:grpSpPr>
        <p:grpSp>
          <p:nvGrpSpPr>
            <p:cNvPr id="16" name="组合 15"/>
            <p:cNvGrpSpPr/>
            <p:nvPr/>
          </p:nvGrpSpPr>
          <p:grpSpPr>
            <a:xfrm>
              <a:off x="3790737" y="1737185"/>
              <a:ext cx="1454438" cy="2997699"/>
              <a:chOff x="6100641" y="1586826"/>
              <a:chExt cx="1454438" cy="299769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388642" y="1586826"/>
                <a:ext cx="1166437" cy="288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eaVert" wrap="square" rIns="89998" rtlCol="0" anchor="ctr">
                <a:noAutofit/>
              </a:bodyPr>
              <a:lstStyle/>
              <a:p>
                <a:pPr algn="ctr" defTabSz="914400"/>
                <a:r>
                  <a:rPr lang="zh-CN" altLang="en-US" sz="4400" b="1" spc="600" dirty="0">
                    <a:ln w="28575">
                      <a:noFill/>
                    </a:ln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第一章</a:t>
                </a:r>
                <a:endParaRPr lang="en-US" altLang="zh-CN" sz="4400" b="1" spc="600" dirty="0">
                  <a:ln w="28575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914400"/>
                <a:r>
                  <a:rPr lang="zh-CN" altLang="en-US" sz="3600" b="1" spc="600" dirty="0">
                    <a:ln w="28575">
                      <a:noFill/>
                    </a:ln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幼儿绘本概述</a:t>
                </a:r>
                <a:endParaRPr lang="zh-CN" altLang="en-US" sz="3600" b="1" spc="600" dirty="0">
                  <a:ln w="28575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100641" y="2676525"/>
                <a:ext cx="288000" cy="190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lIns="71998" tIns="107997" rIns="71998" rtlCol="0" anchor="b" anchorCtr="0"/>
              <a:lstStyle/>
              <a:p>
                <a:pPr algn="r" defTabSz="914400"/>
                <a:r>
                  <a:rPr lang="zh-CN" altLang="en-US" sz="1600" spc="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章前导读</a:t>
                </a:r>
                <a:endParaRPr lang="zh-CN" altLang="en-US" sz="1600" spc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矩形 16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  <p:cNvSpPr/>
            <p:nvPr/>
          </p:nvSpPr>
          <p:spPr>
            <a:xfrm>
              <a:off x="764518" y="2211395"/>
              <a:ext cx="2852134" cy="2468326"/>
            </a:xfrm>
            <a:prstGeom prst="rect">
              <a:avLst/>
            </a:prstGeom>
          </p:spPr>
          <p:txBody>
            <a:bodyPr vert="eaVert" wrap="square" lIns="91438" tIns="45719" rIns="91438" bIns="45719">
              <a:spAutoFit/>
            </a:bodyPr>
            <a:lstStyle/>
            <a:p>
              <a:pPr algn="just" defTabSz="914400">
                <a:lnSpc>
                  <a:spcPct val="12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当孩子们翻开一本本精美的绘本，吸引他们的是漂亮的色彩、有趣的造型，和极具创意和富有想象力的故事，还有与他们互动的小游戏。看着孩子们投入、陶醉的神情，时而被童趣的情节或形象逗得哈哈大笑，你是不是很好奇，绘本究竟有什么神奇的魅力？绘本又经历了怎样精彩的发展过程？学习完本章，你或许能找到一些答案。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59305" y="381635"/>
            <a:ext cx="9050020" cy="11341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第二节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幼儿绘本的特征与类型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55105" y="1296670"/>
            <a:ext cx="4848860" cy="5327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幼儿绘本的特征与类型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821" y="1600994"/>
            <a:ext cx="10210801" cy="390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一、幼儿绘本的特征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．阅读过程互动化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一是绘本的内容设计要具有良好的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交流性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；</a:t>
            </a:r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二是绘本的形态设计要能够有利于绘本与幼儿之间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展开互动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。通过故事内容与交互设计的巧妙融合，实现阅读过程的良好互动。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幼儿绘本的特征与类型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7390" y="1905635"/>
            <a:ext cx="10789285" cy="3353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一、幼儿绘本的特征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．文字表述浅显化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针对无文字基础的幼儿读者，应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不用或少用文字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针对识字率不高的幼儿读者，文字表述应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契合其语言习惯</a:t>
            </a:r>
            <a:endParaRPr lang="zh-CN" altLang="en-US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幼儿绘本的特征与类型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6621" y="1296194"/>
            <a:ext cx="10210801" cy="479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一、幼儿绘本的特征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．视觉观感生动化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多变的开本</a:t>
            </a:r>
            <a:endParaRPr lang="zh-CN" altLang="en-US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1165225" algn="just">
              <a:spcAft>
                <a:spcPts val="1800"/>
              </a:spcAft>
            </a:pP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开本是幼儿绘本在立体形态设计上的第一要素。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合适的材质</a:t>
            </a:r>
            <a:endParaRPr lang="zh-CN" altLang="en-US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1165225" algn="just">
              <a:spcAft>
                <a:spcPts val="1800"/>
              </a:spcAft>
            </a:pP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材质即材料的质地，是幼儿绘本的重要载体。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多样的结构</a:t>
            </a:r>
            <a:endParaRPr lang="zh-CN" altLang="en-US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1165225" algn="just">
              <a:spcAft>
                <a:spcPts val="1800"/>
              </a:spcAft>
            </a:pP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结构是幼儿绘本设计的重要要素之一。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幼儿绘本的特征与类型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6" y="1296194"/>
            <a:ext cx="10210801" cy="4877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一、幼儿绘本的特征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．内容编排童趣化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情节的趣味化</a:t>
            </a:r>
            <a:endParaRPr lang="en-US" altLang="zh-CN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1165225" algn="just">
              <a:spcAft>
                <a:spcPts val="1800"/>
              </a:spcAft>
            </a:pP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从幼儿视角出发，以幼儿生活经历为向导，采用借用、夸张的手法创作出的故事，往往更容易使幼儿理解故事情节，也更容易引起其阅读兴趣。</a:t>
            </a:r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图画的趣味化</a:t>
            </a:r>
            <a:endParaRPr lang="zh-CN" altLang="en-US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1165225" algn="just">
              <a:spcAft>
                <a:spcPts val="1800"/>
              </a:spcAft>
            </a:pP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幼儿绘本图画的趣味化主要表现在角色造型与图画色彩方面。设计出发点仍然是从幼儿的视角出发，立足于幼儿本身。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幼儿绘本的特征与类型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6" y="1524794"/>
            <a:ext cx="10210801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一、幼儿绘本的特征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．图文叙事互补化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在绘本中，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图“断”则文“续”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文“断”则图“续”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，通过图与文的组合与调配，让绘本成为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语言艺术和视觉艺术的合体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，让绘本因汇聚了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文学和绘画的精华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而别具风采和品格。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19200" y="635000"/>
            <a:ext cx="9756140" cy="2143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日常是否喜欢阅读绘本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439035" y="2786380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439035" y="3644265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571625" y="2850515"/>
            <a:ext cx="514350" cy="514985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571625" y="3708400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8917305" y="6216650"/>
            <a:ext cx="1543685" cy="41148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0" y="0"/>
            <a:ext cx="12195175" cy="635000"/>
            <a:chOff x="0" y="0"/>
            <a:chExt cx="19205" cy="1000"/>
          </a:xfrm>
        </p:grpSpPr>
        <p:sp>
          <p:nvSpPr>
            <p:cNvPr id="13" name="TitleBackground"/>
            <p:cNvSpPr/>
            <p:nvPr>
              <p:custDataLst>
                <p:tags r:id="rId8"/>
              </p:custDataLst>
            </p:nvPr>
          </p:nvSpPr>
          <p:spPr>
            <a:xfrm>
              <a:off x="0" y="0"/>
              <a:ext cx="19205" cy="100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ColorBlock"/>
            <p:cNvSpPr/>
            <p:nvPr>
              <p:custDataLst>
                <p:tags r:id="rId9"/>
              </p:custDataLst>
            </p:nvPr>
          </p:nvSpPr>
          <p:spPr>
            <a:xfrm>
              <a:off x="0" y="0"/>
              <a:ext cx="300" cy="1000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TypeText"/>
            <p:cNvSpPr txBox="1"/>
            <p:nvPr>
              <p:custDataLst>
                <p:tags r:id="rId10"/>
              </p:custDataLst>
            </p:nvPr>
          </p:nvSpPr>
          <p:spPr>
            <a:xfrm>
              <a:off x="400" y="0"/>
              <a:ext cx="3000" cy="1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lvl="0" algn="l">
                <a:buNone/>
              </a:pPr>
              <a:r>
                <a:rPr lang="zh-CN" altLang="en-US" sz="2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投票</a:t>
              </a:r>
              <a:endPara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ipText"/>
            <p:cNvSpPr txBox="1"/>
            <p:nvPr>
              <p:custDataLst>
                <p:tags r:id="rId11"/>
              </p:custDataLst>
            </p:nvPr>
          </p:nvSpPr>
          <p:spPr>
            <a:xfrm>
              <a:off x="1800" y="172"/>
              <a:ext cx="3600" cy="8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lvl="0" algn="l">
                <a:buNone/>
              </a:pPr>
              <a:r>
                <a:rPr lang="zh-CN" altLang="en-US" sz="200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最多可选1项</a:t>
              </a:r>
              <a:endParaRPr lang="zh-CN" altLang="en-US"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" name="图片 1" descr="tmp31AD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645775" y="63500"/>
            <a:ext cx="1422400" cy="5080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幼儿绘本的特征与类型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6305" y="1072515"/>
            <a:ext cx="10210800" cy="54749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二、幼儿绘本的类型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按照主题内容的不同，可将绘本分为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知识性绘本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文学性绘本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按照创作手法的不同，可将绘本分为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手绘绘本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摄影绘本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等。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按照呈现形式的不同，可将绘本分为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纸本绘本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电子绘本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有声绘本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等。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按照风格表现的不同，可将绘本分为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写实绘本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36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非写实绘本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>
              <a:lnSpc>
                <a:spcPct val="150000"/>
              </a:lnSpc>
            </a:pPr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endParaRPr lang="en-US" altLang="zh-CN" sz="28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69105" y="4039235"/>
            <a:ext cx="36226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谢 谢 </a:t>
            </a:r>
            <a:endParaRPr lang="zh-CN" altLang="en-US" sz="4000" b="1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270" y="2444750"/>
            <a:ext cx="11016615" cy="1109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19200" y="635000"/>
            <a:ext cx="9756140" cy="2143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截止目前，你对于绘本的阅读量：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439035" y="2786380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1-20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439035" y="3644265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21-50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439035" y="4501515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51-100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439035" y="5358765"/>
            <a:ext cx="8536305" cy="6426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lang="zh-CN" altLang="en-US" sz="2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571625" y="2850515"/>
            <a:ext cx="514350" cy="514985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571625" y="3708400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571625" y="4565650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571625" y="5423535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marL="0" indent="0"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8917305" y="6216650"/>
            <a:ext cx="1543685" cy="41148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p>
            <a:pPr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11"/>
            </p:custDataLst>
          </p:nvPr>
        </p:nvGrpSpPr>
        <p:grpSpPr>
          <a:xfrm>
            <a:off x="0" y="0"/>
            <a:ext cx="12195175" cy="635000"/>
            <a:chOff x="0" y="0"/>
            <a:chExt cx="19205" cy="1000"/>
          </a:xfrm>
        </p:grpSpPr>
        <p:sp>
          <p:nvSpPr>
            <p:cNvPr id="13" name="TitleBackground"/>
            <p:cNvSpPr/>
            <p:nvPr>
              <p:custDataLst>
                <p:tags r:id="rId12"/>
              </p:custDataLst>
            </p:nvPr>
          </p:nvSpPr>
          <p:spPr>
            <a:xfrm>
              <a:off x="0" y="0"/>
              <a:ext cx="19205" cy="100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ColorBlock"/>
            <p:cNvSpPr/>
            <p:nvPr>
              <p:custDataLst>
                <p:tags r:id="rId13"/>
              </p:custDataLst>
            </p:nvPr>
          </p:nvSpPr>
          <p:spPr>
            <a:xfrm>
              <a:off x="0" y="0"/>
              <a:ext cx="300" cy="1000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TypeText"/>
            <p:cNvSpPr txBox="1"/>
            <p:nvPr>
              <p:custDataLst>
                <p:tags r:id="rId14"/>
              </p:custDataLst>
            </p:nvPr>
          </p:nvSpPr>
          <p:spPr>
            <a:xfrm>
              <a:off x="400" y="0"/>
              <a:ext cx="3000" cy="1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lvl="0" algn="l">
                <a:buNone/>
              </a:pPr>
              <a:r>
                <a:rPr lang="zh-CN" altLang="en-US" sz="2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投票</a:t>
              </a:r>
              <a:endPara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ipText"/>
            <p:cNvSpPr txBox="1"/>
            <p:nvPr>
              <p:custDataLst>
                <p:tags r:id="rId15"/>
              </p:custDataLst>
            </p:nvPr>
          </p:nvSpPr>
          <p:spPr>
            <a:xfrm>
              <a:off x="1800" y="172"/>
              <a:ext cx="3600" cy="8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lvl="0" algn="l">
                <a:buNone/>
              </a:pPr>
              <a:r>
                <a:rPr lang="zh-CN" altLang="en-US" sz="200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最多可选1项</a:t>
              </a:r>
              <a:endParaRPr lang="zh-CN" altLang="en-US"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" name="图片 1" descr="tmp31A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645775" y="63500"/>
            <a:ext cx="1422400" cy="50800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9800" y="1534795"/>
            <a:ext cx="10033635" cy="415607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8000" b="1">
                <a:solidFill>
                  <a:schemeClr val="accent4">
                    <a:lumMod val="10000"/>
                  </a:schemeClr>
                </a:solidFill>
              </a:rPr>
              <a:t>雨课堂分组：</a:t>
            </a:r>
            <a:r>
              <a:rPr lang="en-US" altLang="zh-CN" sz="8000" b="1">
                <a:solidFill>
                  <a:schemeClr val="accent4">
                    <a:lumMod val="10000"/>
                  </a:schemeClr>
                </a:solidFill>
              </a:rPr>
              <a:t>5</a:t>
            </a:r>
            <a:r>
              <a:rPr lang="zh-CN" altLang="en-US" sz="8000" b="1">
                <a:solidFill>
                  <a:schemeClr val="accent4">
                    <a:lumMod val="10000"/>
                  </a:schemeClr>
                </a:solidFill>
              </a:rPr>
              <a:t>人一组</a:t>
            </a:r>
            <a:endParaRPr lang="zh-CN" altLang="en-US" sz="8000" b="1">
              <a:solidFill>
                <a:schemeClr val="accent4">
                  <a:lumMod val="10000"/>
                </a:schemeClr>
              </a:solidFill>
            </a:endParaRPr>
          </a:p>
          <a:p>
            <a:pPr algn="l"/>
            <a:r>
              <a:rPr lang="zh-CN" altLang="en-US" sz="8000" b="1">
                <a:solidFill>
                  <a:schemeClr val="accent4">
                    <a:lumMod val="10000"/>
                  </a:schemeClr>
                </a:solidFill>
              </a:rPr>
              <a:t>组长：</a:t>
            </a:r>
            <a:r>
              <a:rPr lang="zh-CN" altLang="en-US" sz="6000" b="1">
                <a:solidFill>
                  <a:schemeClr val="accent4">
                    <a:lumMod val="10000"/>
                  </a:schemeClr>
                </a:solidFill>
              </a:rPr>
              <a:t>组织、</a:t>
            </a:r>
            <a:r>
              <a:rPr lang="zh-CN" altLang="en-US" sz="6000" b="1">
                <a:solidFill>
                  <a:schemeClr val="accent4">
                    <a:lumMod val="10000"/>
                  </a:schemeClr>
                </a:solidFill>
              </a:rPr>
              <a:t>规划、安排</a:t>
            </a:r>
            <a:endParaRPr lang="zh-CN" altLang="en-US" sz="8000" b="1">
              <a:solidFill>
                <a:schemeClr val="accent4">
                  <a:lumMod val="10000"/>
                </a:schemeClr>
              </a:solidFill>
            </a:endParaRPr>
          </a:p>
          <a:p>
            <a:pPr algn="l"/>
            <a:r>
              <a:rPr lang="zh-CN" altLang="en-US" sz="8000" b="1">
                <a:solidFill>
                  <a:schemeClr val="accent4">
                    <a:lumMod val="10000"/>
                  </a:schemeClr>
                </a:solidFill>
              </a:rPr>
              <a:t>组员：</a:t>
            </a:r>
            <a:r>
              <a:rPr lang="zh-CN" altLang="en-US" sz="6000" b="1">
                <a:solidFill>
                  <a:schemeClr val="accent4">
                    <a:lumMod val="10000"/>
                  </a:schemeClr>
                </a:solidFill>
              </a:rPr>
              <a:t>及时完成分工任务</a:t>
            </a:r>
            <a:endParaRPr lang="zh-CN" altLang="en-US" sz="6000" b="1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97128" y="1283057"/>
            <a:ext cx="10461352" cy="4335474"/>
            <a:chOff x="1296651" y="1282759"/>
            <a:chExt cx="10458931" cy="4334471"/>
          </a:xfrm>
        </p:grpSpPr>
        <p:grpSp>
          <p:nvGrpSpPr>
            <p:cNvPr id="3" name="组合 2"/>
            <p:cNvGrpSpPr/>
            <p:nvPr/>
          </p:nvGrpSpPr>
          <p:grpSpPr>
            <a:xfrm>
              <a:off x="1296651" y="1282759"/>
              <a:ext cx="10458931" cy="4334471"/>
              <a:chOff x="578870" y="1338194"/>
              <a:chExt cx="10461654" cy="4335600"/>
            </a:xfrm>
          </p:grpSpPr>
          <p:sp>
            <p:nvSpPr>
              <p:cNvPr id="44" name="矩形 43"/>
              <p:cNvSpPr>
                <a:spLocks noChangeAspect="1"/>
              </p:cNvSpPr>
              <p:nvPr/>
            </p:nvSpPr>
            <p:spPr>
              <a:xfrm>
                <a:off x="1114670" y="2436671"/>
                <a:ext cx="3960000" cy="257232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black">
                      <a:lumMod val="50000"/>
                      <a:lumOff val="50000"/>
                    </a:prstClr>
                  </a:solidFill>
                  <a:latin typeface="字魂59号-创粗黑"/>
                  <a:ea typeface="字魂59号-创粗黑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 flipH="1">
                <a:off x="578870" y="1338194"/>
                <a:ext cx="10461654" cy="4335600"/>
                <a:chOff x="1649630" y="1338194"/>
                <a:chExt cx="10461654" cy="4335600"/>
              </a:xfrm>
            </p:grpSpPr>
            <p:sp>
              <p:nvSpPr>
                <p:cNvPr id="16" name="1"/>
                <p:cNvSpPr>
                  <a:spLocks noChangeArrowheads="1"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2710141" y="1408359"/>
                  <a:ext cx="2472192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2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rgbClr val="F4B30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楷体" panose="02010609060101010101" charset="-122"/>
                      <a:ea typeface="楷体" panose="02010609060101010101" charset="-122"/>
                    </a:rPr>
                    <a:t>幼儿绘本概述</a:t>
                  </a:r>
                  <a:endParaRPr lang="zh-CN" altLang="en-US" sz="2400" b="1" dirty="0">
                    <a:solidFill>
                      <a:srgbClr val="F4B30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17" name="2"/>
                <p:cNvSpPr>
                  <a:spLocks noChangeArrowheads="1"/>
                </p:cNvSpPr>
                <p:nvPr>
                  <p:custDataLst>
                    <p:tags r:id="rId2"/>
                  </p:custDataLst>
                </p:nvPr>
              </p:nvSpPr>
              <p:spPr bwMode="auto">
                <a:xfrm>
                  <a:off x="1829786" y="2278082"/>
                  <a:ext cx="3700109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绘本阅读与幼儿多元发展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18" name="3"/>
                <p:cNvSpPr>
                  <a:spLocks noChangeArrowheads="1"/>
                </p:cNvSpPr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1649630" y="3166609"/>
                  <a:ext cx="4333336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幼儿绘本创意设计与制作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19" name="4"/>
                <p:cNvSpPr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2550411" y="4015370"/>
                  <a:ext cx="3856243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幼儿绘本开发与实例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0" name="1"/>
                <p:cNvSpPr>
                  <a:spLocks noChangeAspect="1"/>
                </p:cNvSpPr>
                <p:nvPr>
                  <p:custDataLst>
                    <p:tags r:id="rId5"/>
                  </p:custDataLst>
                </p:nvPr>
              </p:nvSpPr>
              <p:spPr>
                <a:xfrm flipH="1">
                  <a:off x="5334947" y="1463788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1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21" name="2"/>
                <p:cNvSpPr>
                  <a:spLocks noChangeAspect="1"/>
                </p:cNvSpPr>
                <p:nvPr>
                  <p:custDataLst>
                    <p:tags r:id="rId6"/>
                  </p:custDataLst>
                </p:nvPr>
              </p:nvSpPr>
              <p:spPr>
                <a:xfrm flipH="1">
                  <a:off x="5658957" y="2342949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2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23" name="3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 flipH="1">
                  <a:off x="6112026" y="3226482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3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33" name="4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>
                <a:xfrm flipH="1">
                  <a:off x="6518650" y="4083280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4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grpSp>
              <p:nvGrpSpPr>
                <p:cNvPr id="39" name="组合 38"/>
                <p:cNvGrpSpPr/>
                <p:nvPr/>
              </p:nvGrpSpPr>
              <p:grpSpPr>
                <a:xfrm>
                  <a:off x="7849472" y="1338194"/>
                  <a:ext cx="4261812" cy="4335600"/>
                  <a:chOff x="7849472" y="1338194"/>
                  <a:chExt cx="4261812" cy="4335600"/>
                </a:xfrm>
              </p:grpSpPr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7849472" y="1338194"/>
                    <a:ext cx="4261812" cy="3496391"/>
                    <a:chOff x="7849472" y="1338194"/>
                    <a:chExt cx="4261812" cy="3496391"/>
                  </a:xfrm>
                </p:grpSpPr>
                <p:pic>
                  <p:nvPicPr>
                    <p:cNvPr id="42" name="图片 41"/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 flipH="1">
                      <a:off x="7849472" y="2113394"/>
                      <a:ext cx="4078823" cy="2721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3" name="文本框 13"/>
                    <p:cNvSpPr txBox="1"/>
                    <p:nvPr/>
                  </p:nvSpPr>
                  <p:spPr>
                    <a:xfrm>
                      <a:off x="9231284" y="1338194"/>
                      <a:ext cx="2880000" cy="7200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7" tIns="45724" rIns="91447" bIns="45724" rtlCol="0" anchor="t" anchorCtr="0">
                      <a:noAutofit/>
                    </a:bodyPr>
                    <a:lstStyle/>
                    <a:p>
                      <a:pPr defTabSz="914400"/>
                      <a:r>
                        <a:rPr lang="zh-CN" altLang="en-US" sz="3600" b="1" spc="600" dirty="0"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目录</a:t>
                      </a:r>
                      <a:endParaRPr lang="zh-CN" altLang="en-US" sz="3600" b="1" spc="6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41" name="文本框 13"/>
                  <p:cNvSpPr txBox="1"/>
                  <p:nvPr/>
                </p:nvSpPr>
                <p:spPr>
                  <a:xfrm>
                    <a:off x="9019237" y="4953794"/>
                    <a:ext cx="3092047" cy="720000"/>
                  </a:xfrm>
                  <a:prstGeom prst="rect">
                    <a:avLst/>
                  </a:prstGeom>
                  <a:noFill/>
                </p:spPr>
                <p:txBody>
                  <a:bodyPr wrap="square" lIns="91447" tIns="45724" rIns="91447" bIns="45724" rtlCol="0" anchor="t" anchorCtr="0">
                    <a:noAutofit/>
                  </a:bodyPr>
                  <a:lstStyle/>
                  <a:p>
                    <a:pPr defTabSz="914400"/>
                    <a:r>
                      <a:rPr lang="en-US" altLang="zh-CN" sz="3600" b="1" spc="3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CONTENTS</a:t>
                    </a:r>
                    <a:endParaRPr lang="zh-CN" altLang="en-US" sz="3600" b="1" spc="3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22" name="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6580108" y="4840963"/>
              <a:ext cx="2448002" cy="76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6" tIns="0" rIns="0" bIns="0" anchor="ctr" anchorCtr="0">
              <a:norm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accent6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幼儿绘本应用</a:t>
              </a:r>
              <a:endParaRPr lang="zh-CN" altLang="en-US" sz="24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4" name="4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832065" y="4896876"/>
              <a:ext cx="647850" cy="647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55" tIns="45728" rIns="91455" bIns="45728" rtlCol="0" anchor="ctr">
              <a:noAutofit/>
            </a:bodyPr>
            <a:lstStyle/>
            <a:p>
              <a:pPr algn="ctr" defTabSz="914400"/>
              <a:r>
                <a: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5</a:t>
              </a: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>
            <a:grpSpLocks noChangeAspect="1"/>
          </p:cNvGrpSpPr>
          <p:nvPr/>
        </p:nvGrpSpPr>
        <p:grpSpPr>
          <a:xfrm flipH="1">
            <a:off x="845499" y="1908043"/>
            <a:ext cx="4559558" cy="3600668"/>
            <a:chOff x="1449164" y="1737185"/>
            <a:chExt cx="3796011" cy="2997699"/>
          </a:xfrm>
        </p:grpSpPr>
        <p:grpSp>
          <p:nvGrpSpPr>
            <p:cNvPr id="16" name="组合 15"/>
            <p:cNvGrpSpPr/>
            <p:nvPr/>
          </p:nvGrpSpPr>
          <p:grpSpPr>
            <a:xfrm>
              <a:off x="3790737" y="1737185"/>
              <a:ext cx="1454438" cy="2997699"/>
              <a:chOff x="6100641" y="1586826"/>
              <a:chExt cx="1454438" cy="299769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388642" y="1586826"/>
                <a:ext cx="1166437" cy="288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eaVert" wrap="square" rIns="89998" rtlCol="0" anchor="ctr">
                <a:noAutofit/>
              </a:bodyPr>
              <a:lstStyle/>
              <a:p>
                <a:pPr algn="ctr" defTabSz="914400"/>
                <a:r>
                  <a:rPr lang="zh-CN" altLang="en-US" sz="4400" b="1" spc="600" dirty="0">
                    <a:ln w="28575">
                      <a:noFill/>
                    </a:ln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第一章</a:t>
                </a:r>
                <a:endParaRPr lang="en-US" altLang="zh-CN" sz="4400" b="1" spc="600" dirty="0">
                  <a:ln w="28575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914400"/>
                <a:r>
                  <a:rPr lang="zh-CN" altLang="en-US" sz="3600" b="1" spc="600" dirty="0">
                    <a:ln w="28575">
                      <a:noFill/>
                    </a:ln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幼儿绘本概述</a:t>
                </a:r>
                <a:endParaRPr lang="zh-CN" altLang="en-US" sz="3600" b="1" spc="600" dirty="0">
                  <a:ln w="28575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100641" y="2676525"/>
                <a:ext cx="288000" cy="190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lIns="71998" tIns="107997" rIns="71998" rtlCol="0" anchor="b" anchorCtr="0"/>
              <a:lstStyle/>
              <a:p>
                <a:pPr algn="r" defTabSz="914400"/>
                <a:r>
                  <a:rPr lang="zh-CN" altLang="en-US" sz="1600" spc="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章前导读</a:t>
                </a:r>
                <a:endParaRPr lang="zh-CN" altLang="en-US" sz="1600" spc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矩形 16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  <p:cNvSpPr/>
            <p:nvPr/>
          </p:nvSpPr>
          <p:spPr>
            <a:xfrm>
              <a:off x="1449164" y="2791526"/>
              <a:ext cx="2167488" cy="1888145"/>
            </a:xfrm>
            <a:prstGeom prst="rect">
              <a:avLst/>
            </a:prstGeom>
          </p:spPr>
          <p:txBody>
            <a:bodyPr vert="eaVert" wrap="square" lIns="91438" tIns="45719" rIns="91438" bIns="45719">
              <a:spAutoFit/>
            </a:bodyPr>
            <a:lstStyle/>
            <a:p>
              <a:pPr algn="just" defTabSz="914400">
                <a:lnSpc>
                  <a:spcPct val="120000"/>
                </a:lnSpc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当孩子们翻开一本本精美的绘本，吸引他们的是漂亮的色彩、有趣的造型，和极具创意和富有想象力的故事，还有与他们互动的小游戏。看着孩子们投入、陶醉的神情，时而被童趣的情节或形象逗得哈哈大笑，你是不是很好奇，绘本究竟有什么神奇的魅力？绘本又经历了怎样精彩的发展过程？学习完本章，你或许能找到一些答案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3" name="图片 2" descr="图片包含 室内, 人, 小孩, 年轻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87" y="175155"/>
            <a:ext cx="4898429" cy="6531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3587" y="2058194"/>
            <a:ext cx="601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一、绘本概述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绘本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“绘本”属于舶来词，源于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日文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，最初是为了区别英文“图画书”（</a:t>
            </a:r>
            <a:r>
              <a:rPr lang="en-US" altLang="zh-CN" sz="2000" kern="100" dirty="0" err="1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PictureBook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）与日文“佛教经变图”“佛教绘卷”等词语，日本人发明了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“绘本”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一词，意思是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“画出来的书”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。我国台湾地区，一开始则直接使用英文单词的音译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“图画书”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，现在常常将图画书与绘本通用。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1987" y="2080186"/>
            <a:ext cx="4648200" cy="3495446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873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绘本与绘本的发展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3587" y="2058194"/>
            <a:ext cx="60198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一、绘本概述</a:t>
            </a: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绘本与连环画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连环画以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故事为主，辅以图画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，形成了连贯的故事绘画，与绘本“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以图为主，图文互补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charset="-122"/>
                <a:ea typeface="楷体" panose="02010609060101010101" charset="-122"/>
              </a:rPr>
              <a:t>”的核心理念形成了鲜明的对比。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5449" r="4625" b="8222"/>
          <a:stretch>
            <a:fillRect/>
          </a:stretch>
        </p:blipFill>
        <p:spPr>
          <a:xfrm>
            <a:off x="6935787" y="1820423"/>
            <a:ext cx="4898573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RAINPROBLEM" val="ProblemBody"/>
</p:tagLst>
</file>

<file path=ppt/tags/tag10.xml><?xml version="1.0" encoding="utf-8"?>
<p:tagLst xmlns:p="http://schemas.openxmlformats.org/presentationml/2006/main">
  <p:tag name="RAINPROBLEMTYPE" val="ProblemTypeMarker"/>
</p:tagLst>
</file>

<file path=ppt/tags/tag11.xml><?xml version="1.0" encoding="utf-8"?>
<p:tagLst xmlns:p="http://schemas.openxmlformats.org/presentationml/2006/main">
  <p:tag name="RAINPROBLEMTYPE" val="ProblemTypeMarker"/>
</p:tagLst>
</file>

<file path=ppt/tags/tag12.xml><?xml version="1.0" encoding="utf-8"?>
<p:tagLst xmlns:p="http://schemas.openxmlformats.org/presentationml/2006/main">
  <p:tag name="RAINPROBLEMTYPE" val="ProblemTypeMarker"/>
</p:tagLst>
</file>

<file path=ppt/tags/tag13.xml><?xml version="1.0" encoding="utf-8"?>
<p:tagLst xmlns:p="http://schemas.openxmlformats.org/presentationml/2006/main">
  <p:tag name="RAINPROBLEMTYPE" val="ProblemTypeMarker"/>
</p:tagLst>
</file>

<file path=ppt/tags/tag14.xml><?xml version="1.0" encoding="utf-8"?>
<p:tagLst xmlns:p="http://schemas.openxmlformats.org/presentationml/2006/main">
  <p:tag name="RAINPROBLEMTYPE" val="ProblemTypeMarker"/>
  <p:tag name="RAINPROBLEM" val="PollingAnswer"/>
</p:tagLst>
</file>

<file path=ppt/tags/tag15.xml><?xml version="1.0" encoding="utf-8"?>
<p:tagLst xmlns:p="http://schemas.openxmlformats.org/presentationml/2006/main">
  <p:tag name="RAINPROBLEM" val="ProblemSetting"/>
  <p:tag name="RAINPROBLEMTYPE" val="Polling"/>
</p:tagLst>
</file>

<file path=ppt/tags/tag16.xml><?xml version="1.0" encoding="utf-8"?>
<p:tagLst xmlns:p="http://schemas.openxmlformats.org/presentationml/2006/main">
  <p:tag name="RAINPROBLEM" val="Polling"/>
  <p:tag name="PROBLEMSCORE" val="0.0"/>
  <p:tag name="ANONYMOUSPOLLING" val="False"/>
</p:tagLst>
</file>

<file path=ppt/tags/tag17.xml><?xml version="1.0" encoding="utf-8"?>
<p:tagLst xmlns:p="http://schemas.openxmlformats.org/presentationml/2006/main">
  <p:tag name="RAINPROBLEM" val="ProblemBody"/>
</p:tagLst>
</file>

<file path=ppt/tags/tag18.xml><?xml version="1.0" encoding="utf-8"?>
<p:tagLst xmlns:p="http://schemas.openxmlformats.org/presentationml/2006/main">
  <p:tag name="RAINPROBLEM" val="ProblemItem"/>
</p:tagLst>
</file>

<file path=ppt/tags/tag19.xml><?xml version="1.0" encoding="utf-8"?>
<p:tagLst xmlns:p="http://schemas.openxmlformats.org/presentationml/2006/main">
  <p:tag name="RAINPROBLEM" val="ProblemItem"/>
</p:tagLst>
</file>

<file path=ppt/tags/tag2.xml><?xml version="1.0" encoding="utf-8"?>
<p:tagLst xmlns:p="http://schemas.openxmlformats.org/presentationml/2006/main">
  <p:tag name="RAINPROBLEM" val="ProblemItem"/>
</p:tagLst>
</file>

<file path=ppt/tags/tag20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21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22.xml><?xml version="1.0" encoding="utf-8"?>
<p:tagLst xmlns:p="http://schemas.openxmlformats.org/presentationml/2006/main">
  <p:tag name="RAINPROBLEM" val="ProblemSubmit"/>
  <p:tag name="RAINPROBLEMTYPE" val="Polling"/>
</p:tagLst>
</file>

<file path=ppt/tags/tag23.xml><?xml version="1.0" encoding="utf-8"?>
<p:tagLst xmlns:p="http://schemas.openxmlformats.org/presentationml/2006/main">
  <p:tag name="RAINPROBLEMTYPE" val="ProblemTypeMarker"/>
</p:tagLst>
</file>

<file path=ppt/tags/tag24.xml><?xml version="1.0" encoding="utf-8"?>
<p:tagLst xmlns:p="http://schemas.openxmlformats.org/presentationml/2006/main">
  <p:tag name="RAINPROBLEMTYPE" val="ProblemTypeMarker"/>
</p:tagLst>
</file>

<file path=ppt/tags/tag25.xml><?xml version="1.0" encoding="utf-8"?>
<p:tagLst xmlns:p="http://schemas.openxmlformats.org/presentationml/2006/main">
  <p:tag name="RAINPROBLEMTYPE" val="ProblemTypeMarker"/>
</p:tagLst>
</file>

<file path=ppt/tags/tag26.xml><?xml version="1.0" encoding="utf-8"?>
<p:tagLst xmlns:p="http://schemas.openxmlformats.org/presentationml/2006/main">
  <p:tag name="RAINPROBLEMTYPE" val="ProblemTypeMarker"/>
</p:tagLst>
</file>

<file path=ppt/tags/tag27.xml><?xml version="1.0" encoding="utf-8"?>
<p:tagLst xmlns:p="http://schemas.openxmlformats.org/presentationml/2006/main">
  <p:tag name="RAINPROBLEMTYPE" val="ProblemTypeMarker"/>
  <p:tag name="RAINPROBLEM" val="PollingAnswer"/>
</p:tagLst>
</file>

<file path=ppt/tags/tag28.xml><?xml version="1.0" encoding="utf-8"?>
<p:tagLst xmlns:p="http://schemas.openxmlformats.org/presentationml/2006/main">
  <p:tag name="RAINPROBLEM" val="ProblemSetting"/>
  <p:tag name="RAINPROBLEMTYPE" val="Polling"/>
</p:tagLst>
</file>

<file path=ppt/tags/tag29.xml><?xml version="1.0" encoding="utf-8"?>
<p:tagLst xmlns:p="http://schemas.openxmlformats.org/presentationml/2006/main">
  <p:tag name="RAINPROBLEM" val="Polling"/>
  <p:tag name="PROBLEMSCORE" val="0.0"/>
  <p:tag name="ANONYMOUSPOLLING" val="False"/>
</p:tagLst>
</file>

<file path=ppt/tags/tag3.xml><?xml version="1.0" encoding="utf-8"?>
<p:tagLst xmlns:p="http://schemas.openxmlformats.org/presentationml/2006/main">
  <p:tag name="RAINPROBLEM" val="ProblemItem"/>
</p:tagLst>
</file>

<file path=ppt/tags/tag30.xml><?xml version="1.0" encoding="utf-8"?>
<p:tagLst xmlns:p="http://schemas.openxmlformats.org/presentationml/2006/main">
  <p:tag name="RAINPROBLEM" val="ProblemBody"/>
</p:tagLst>
</file>

<file path=ppt/tags/tag31.xml><?xml version="1.0" encoding="utf-8"?>
<p:tagLst xmlns:p="http://schemas.openxmlformats.org/presentationml/2006/main">
  <p:tag name="RAINPROBLEM" val="ProblemItem"/>
</p:tagLst>
</file>

<file path=ppt/tags/tag32.xml><?xml version="1.0" encoding="utf-8"?>
<p:tagLst xmlns:p="http://schemas.openxmlformats.org/presentationml/2006/main">
  <p:tag name="RAINPROBLEM" val="ProblemItem"/>
</p:tagLst>
</file>

<file path=ppt/tags/tag33.xml><?xml version="1.0" encoding="utf-8"?>
<p:tagLst xmlns:p="http://schemas.openxmlformats.org/presentationml/2006/main">
  <p:tag name="RAINPROBLEM" val="ProblemItem"/>
</p:tagLst>
</file>

<file path=ppt/tags/tag34.xml><?xml version="1.0" encoding="utf-8"?>
<p:tagLst xmlns:p="http://schemas.openxmlformats.org/presentationml/2006/main">
  <p:tag name="RAINPROBLEM" val="ProblemItem"/>
</p:tagLst>
</file>

<file path=ppt/tags/tag35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36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37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38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39.xml><?xml version="1.0" encoding="utf-8"?>
<p:tagLst xmlns:p="http://schemas.openxmlformats.org/presentationml/2006/main">
  <p:tag name="RAINPROBLEM" val="ProblemSubmit"/>
  <p:tag name="RAINPROBLEMTYPE" val="Polling"/>
</p:tagLst>
</file>

<file path=ppt/tags/tag4.xml><?xml version="1.0" encoding="utf-8"?>
<p:tagLst xmlns:p="http://schemas.openxmlformats.org/presentationml/2006/main">
  <p:tag name="RAINPROBLEM" val="ProblemItem"/>
</p:tagLst>
</file>

<file path=ppt/tags/tag40.xml><?xml version="1.0" encoding="utf-8"?>
<p:tagLst xmlns:p="http://schemas.openxmlformats.org/presentationml/2006/main">
  <p:tag name="RAINPROBLEMTYPE" val="ProblemTypeMarker"/>
</p:tagLst>
</file>

<file path=ppt/tags/tag41.xml><?xml version="1.0" encoding="utf-8"?>
<p:tagLst xmlns:p="http://schemas.openxmlformats.org/presentationml/2006/main">
  <p:tag name="RAINPROBLEMTYPE" val="ProblemTypeMarker"/>
</p:tagLst>
</file>

<file path=ppt/tags/tag42.xml><?xml version="1.0" encoding="utf-8"?>
<p:tagLst xmlns:p="http://schemas.openxmlformats.org/presentationml/2006/main">
  <p:tag name="RAINPROBLEMTYPE" val="ProblemTypeMarker"/>
</p:tagLst>
</file>

<file path=ppt/tags/tag43.xml><?xml version="1.0" encoding="utf-8"?>
<p:tagLst xmlns:p="http://schemas.openxmlformats.org/presentationml/2006/main">
  <p:tag name="RAINPROBLEMTYPE" val="ProblemTypeMarker"/>
</p:tagLst>
</file>

<file path=ppt/tags/tag44.xml><?xml version="1.0" encoding="utf-8"?>
<p:tagLst xmlns:p="http://schemas.openxmlformats.org/presentationml/2006/main">
  <p:tag name="RAINPROBLEMTYPE" val="ProblemTypeMarker"/>
  <p:tag name="RAINPROBLEM" val="PollingAnswer"/>
</p:tagLst>
</file>

<file path=ppt/tags/tag45.xml><?xml version="1.0" encoding="utf-8"?>
<p:tagLst xmlns:p="http://schemas.openxmlformats.org/presentationml/2006/main">
  <p:tag name="RAINPROBLEM" val="ProblemSetting"/>
  <p:tag name="RAINPROBLEMTYPE" val="Polling"/>
</p:tagLst>
</file>

<file path=ppt/tags/tag46.xml><?xml version="1.0" encoding="utf-8"?>
<p:tagLst xmlns:p="http://schemas.openxmlformats.org/presentationml/2006/main">
  <p:tag name="RAINPROBLEM" val="Polling"/>
  <p:tag name="PROBLEMSCORE" val="0.0"/>
  <p:tag name="ANONYMOUSPOLLING" val="False"/>
</p:tagLst>
</file>

<file path=ppt/tags/tag47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1"/>
</p:tagLst>
</file>

<file path=ppt/tags/tag48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2"/>
</p:tagLst>
</file>

<file path=ppt/tags/tag49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3"/>
</p:tagLst>
</file>

<file path=ppt/tags/tag5.xml><?xml version="1.0" encoding="utf-8"?>
<p:tagLst xmlns:p="http://schemas.openxmlformats.org/presentationml/2006/main">
  <p:tag name="RAINPROBLEM" val="ProblemItem"/>
</p:tagLst>
</file>

<file path=ppt/tags/tag50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4"/>
</p:tagLst>
</file>

<file path=ppt/tags/tag51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1"/>
</p:tagLst>
</file>

<file path=ppt/tags/tag52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2"/>
</p:tagLst>
</file>

<file path=ppt/tags/tag53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3"/>
</p:tagLst>
</file>

<file path=ppt/tags/tag54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4"/>
</p:tagLst>
</file>

<file path=ppt/tags/tag55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4"/>
</p:tagLst>
</file>

<file path=ppt/tags/tag56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4"/>
</p:tagLst>
</file>

<file path=ppt/tags/tag57.xml><?xml version="1.0" encoding="utf-8"?>
<p:tagLst xmlns:p="http://schemas.openxmlformats.org/presentationml/2006/main">
  <p:tag name="KSO_WM_BEAUTIFY_FLAG" val=""/>
  <p:tag name="KSO_WM_UNIT_PLACING_PICTURE_USER_VIEWPORT" val="{&quot;height&quot;:9920,&quot;width&quot;:9030}"/>
</p:tagLst>
</file>

<file path=ppt/tags/tag58.xml><?xml version="1.0" encoding="utf-8"?>
<p:tagLst xmlns:p="http://schemas.openxmlformats.org/presentationml/2006/main">
  <p:tag name="KSO_WPP_MARK_KEY" val="5fb4636a-f97e-4fe6-a754-f61a04feb74c"/>
  <p:tag name="COMMONDATA" val="eyJoZGlkIjoiMzhjMGRlZjUxYzk1MDA0ZTMwMTBlZmEyMTI1NDc1ZWMifQ=="/>
  <p:tag name="commondata" val="eyJoZGlkIjoiMDlkMWYzM2RjZTM0MmE5MGUzN2Y4YWQ4N2NhMGIyY2IifQ=="/>
</p:tagLst>
</file>

<file path=ppt/tags/tag6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7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8.xml><?xml version="1.0" encoding="utf-8"?>
<p:tagLst xmlns:p="http://schemas.openxmlformats.org/presentationml/2006/main">
  <p:tag name="RAINPROBLEM" val="ProblemBullet"/>
  <p:tag name="RAINPROBLEMTYPE" val="Polling"/>
  <p:tag name="RAINBULLET" val="Wrong"/>
</p:tagLst>
</file>

<file path=ppt/tags/tag9.xml><?xml version="1.0" encoding="utf-8"?>
<p:tagLst xmlns:p="http://schemas.openxmlformats.org/presentationml/2006/main">
  <p:tag name="RAINPROBLEM" val="ProblemSubmit"/>
  <p:tag name="RAINPROBLEMTYPE" val="Polling"/>
</p:tagLst>
</file>

<file path=ppt/theme/theme1.xml><?xml version="1.0" encoding="utf-8"?>
<a:theme xmlns:a="http://schemas.openxmlformats.org/drawingml/2006/main" name="千图网海量PPT模板www.58pic.com">
  <a:themeElements>
    <a:clrScheme name="默认设计模板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3321</Words>
  <Application>WPS 演示</Application>
  <PresentationFormat/>
  <Paragraphs>296</Paragraphs>
  <Slides>31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9" baseType="lpstr">
      <vt:lpstr>Arial</vt:lpstr>
      <vt:lpstr>宋体</vt:lpstr>
      <vt:lpstr>Wingdings</vt:lpstr>
      <vt:lpstr>Rockwell</vt:lpstr>
      <vt:lpstr>微软雅黑</vt:lpstr>
      <vt:lpstr>方正启体简体</vt:lpstr>
      <vt:lpstr>Times New Roman</vt:lpstr>
      <vt:lpstr>楷体</vt:lpstr>
      <vt:lpstr>字魂59号-创粗黑</vt:lpstr>
      <vt:lpstr>Calibri</vt:lpstr>
      <vt:lpstr>Arial Unicode MS</vt:lpstr>
      <vt:lpstr>思源黑体 CN Bold</vt:lpstr>
      <vt:lpstr>黑体</vt:lpstr>
      <vt:lpstr>Arial Unicode MS</vt:lpstr>
      <vt:lpstr>Cordia New</vt:lpstr>
      <vt:lpstr>千图网海量PPT模板www.58pic.com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20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马马琦</cp:lastModifiedBy>
  <cp:revision>15</cp:revision>
  <dcterms:created xsi:type="dcterms:W3CDTF">2023-03-09T07:16:00Z</dcterms:created>
  <dcterms:modified xsi:type="dcterms:W3CDTF">2024-04-29T07:56:38Z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D404FF7104C145789D5ED15E99C929B0</vt:lpwstr>
  </property>
  <property fmtid="{D5CDD505-2E9C-101B-9397-08002B2CF9AE}" pid="4" name="KSOProductBuildVer">
    <vt:lpwstr>2052-12.1.0.16729</vt:lpwstr>
  </property>
</Properties>
</file>