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5"/>
  </p:notesMasterIdLst>
  <p:handoutMasterIdLst>
    <p:handoutMasterId r:id="rId39"/>
  </p:handoutMasterIdLst>
  <p:sldIdLst>
    <p:sldId id="708" r:id="rId3"/>
    <p:sldId id="655" r:id="rId4"/>
    <p:sldId id="643" r:id="rId6"/>
    <p:sldId id="661" r:id="rId7"/>
    <p:sldId id="693" r:id="rId8"/>
    <p:sldId id="694" r:id="rId9"/>
    <p:sldId id="741" r:id="rId10"/>
    <p:sldId id="742" r:id="rId11"/>
    <p:sldId id="695" r:id="rId12"/>
    <p:sldId id="696" r:id="rId13"/>
    <p:sldId id="697" r:id="rId14"/>
    <p:sldId id="698" r:id="rId15"/>
    <p:sldId id="699" r:id="rId16"/>
    <p:sldId id="700" r:id="rId17"/>
    <p:sldId id="701" r:id="rId18"/>
    <p:sldId id="702" r:id="rId19"/>
    <p:sldId id="703" r:id="rId20"/>
    <p:sldId id="704" r:id="rId21"/>
    <p:sldId id="705" r:id="rId22"/>
    <p:sldId id="706" r:id="rId23"/>
    <p:sldId id="709" r:id="rId24"/>
    <p:sldId id="710" r:id="rId25"/>
    <p:sldId id="711" r:id="rId26"/>
    <p:sldId id="712" r:id="rId27"/>
    <p:sldId id="713" r:id="rId28"/>
    <p:sldId id="714" r:id="rId29"/>
    <p:sldId id="715" r:id="rId30"/>
    <p:sldId id="716" r:id="rId31"/>
    <p:sldId id="717" r:id="rId32"/>
    <p:sldId id="718" r:id="rId33"/>
    <p:sldId id="719" r:id="rId34"/>
    <p:sldId id="720" r:id="rId35"/>
    <p:sldId id="721" r:id="rId36"/>
    <p:sldId id="722" r:id="rId37"/>
    <p:sldId id="582" r:id="rId38"/>
  </p:sldIdLst>
  <p:sldSz cx="12195175" cy="6859270"/>
  <p:notesSz cx="6858000" cy="9144000"/>
  <p:embeddedFontLst>
    <p:embeddedFont>
      <p:font typeface="微软雅黑" panose="020B0503020204020204" pitchFamily="34" charset="-122"/>
      <p:regular r:id="rId44"/>
    </p:embeddedFont>
    <p:embeddedFont>
      <p:font typeface="楷体" panose="02010609060101010101" pitchFamily="49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1pPr>
    <a:lvl2pPr marL="5441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2pPr>
    <a:lvl3pPr marL="10890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3pPr>
    <a:lvl4pPr marL="16332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4pPr>
    <a:lvl5pPr marL="2177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5pPr>
    <a:lvl6pPr marL="272161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6pPr>
    <a:lvl7pPr marL="326644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7pPr>
    <a:lvl8pPr marL="3810635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8pPr>
    <a:lvl9pPr marL="4354830" algn="l" defTabSz="1089025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orient="horz" pos="335" userDrawn="1">
          <p15:clr>
            <a:srgbClr val="A4A3A4"/>
          </p15:clr>
        </p15:guide>
        <p15:guide id="3" orient="horz" pos="399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455" userDrawn="1">
          <p15:clr>
            <a:srgbClr val="A4A3A4"/>
          </p15:clr>
        </p15:guide>
        <p15:guide id="6" pos="72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C61"/>
    <a:srgbClr val="6D70C7"/>
    <a:srgbClr val="357B41"/>
    <a:srgbClr val="8450B6"/>
    <a:srgbClr val="B2D383"/>
    <a:srgbClr val="A096D4"/>
    <a:srgbClr val="7EA3F5"/>
    <a:srgbClr val="9394CF"/>
    <a:srgbClr val="A9DA67"/>
    <a:srgbClr val="B6D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8" autoAdjust="0"/>
    <p:restoredTop sz="94660" autoAdjust="0"/>
  </p:normalViewPr>
  <p:slideViewPr>
    <p:cSldViewPr snapToObjects="1">
      <p:cViewPr varScale="1">
        <p:scale>
          <a:sx n="99" d="100"/>
          <a:sy n="99" d="100"/>
        </p:scale>
        <p:origin x="90" y="438"/>
      </p:cViewPr>
      <p:guideLst>
        <p:guide orient="horz" pos="2144"/>
        <p:guide orient="horz" pos="335"/>
        <p:guide orient="horz" pos="3993"/>
        <p:guide pos="3840"/>
        <p:guide pos="455"/>
        <p:guide pos="7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20" d="100"/>
          <a:sy n="120" d="100"/>
        </p:scale>
        <p:origin x="4962" y="108"/>
      </p:cViewPr>
      <p:guideLst>
        <p:guide orient="horz" pos="2131"/>
        <p:guide orient="horz" pos="336"/>
        <p:guide orient="horz" pos="3993"/>
        <p:guide pos="3840"/>
        <p:guide pos="455"/>
        <p:guide pos="72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gs" Target="tags/tag17.xml"/><Relationship Id="rId5" Type="http://schemas.openxmlformats.org/officeDocument/2006/relationships/notesMaster" Target="notesMasters/notesMaster1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F79B9-B306-4393-BDEE-A582750E71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E7E33-F89F-41F1-924F-2B2BBDA1E0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9743CD7-97CD-4F57-B351-69A253B17F80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54419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08902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3322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17741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72161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44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635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30" algn="l" defTabSz="10890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DB4961-5944-45E4-859B-0226209DDE1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9DB4961-5944-45E4-859B-0226209DDE1C}" type="slidenum">
              <a:rPr lang="en-US" altLang="zh-CN"/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0" y="0"/>
            <a:ext cx="3222625" cy="6872400"/>
          </a:xfrm>
          <a:prstGeom prst="rect">
            <a:avLst/>
          </a:prstGeom>
        </p:spPr>
      </p:pic>
      <p:sp>
        <p:nvSpPr>
          <p:cNvPr id="3" name="图文框 2"/>
          <p:cNvSpPr/>
          <p:nvPr userDrawn="1"/>
        </p:nvSpPr>
        <p:spPr>
          <a:xfrm>
            <a:off x="0" y="0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820"/>
            <a:ext cx="10365899" cy="147029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920"/>
            <a:ext cx="8536623" cy="17529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81719-8ABD-416D-8117-3F6D7671B9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6FA43-4E54-4D30-944D-D4E7AB030D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831387" y="0"/>
            <a:ext cx="23637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3222625" cy="6872400"/>
          </a:xfrm>
          <a:prstGeom prst="rect">
            <a:avLst/>
          </a:prstGeom>
        </p:spPr>
      </p:pic>
      <p:sp>
        <p:nvSpPr>
          <p:cNvPr id="5" name="图文框 4"/>
          <p:cNvSpPr/>
          <p:nvPr userDrawn="1"/>
        </p:nvSpPr>
        <p:spPr>
          <a:xfrm>
            <a:off x="-1" y="-1588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 userDrawn="1"/>
        </p:nvSpPr>
        <p:spPr>
          <a:xfrm>
            <a:off x="-2513013" y="-840406"/>
            <a:ext cx="6480000" cy="64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0" y="0"/>
            <a:ext cx="3222625" cy="6872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791450" cy="6858000"/>
          </a:xfrm>
          <a:prstGeom prst="rect">
            <a:avLst/>
          </a:prstGeom>
        </p:spPr>
      </p:pic>
      <p:sp>
        <p:nvSpPr>
          <p:cNvPr id="4" name="同心圆 3"/>
          <p:cNvSpPr>
            <a:spLocks noChangeAspect="1"/>
          </p:cNvSpPr>
          <p:nvPr userDrawn="1"/>
        </p:nvSpPr>
        <p:spPr>
          <a:xfrm>
            <a:off x="10583862" y="3791116"/>
            <a:ext cx="3672000" cy="3672000"/>
          </a:xfrm>
          <a:prstGeom prst="don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图文框 6"/>
          <p:cNvSpPr/>
          <p:nvPr userDrawn="1"/>
        </p:nvSpPr>
        <p:spPr>
          <a:xfrm>
            <a:off x="0" y="6406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0035175" y="2"/>
            <a:ext cx="2160000" cy="460627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0000" y="0"/>
            <a:ext cx="432000" cy="1080000"/>
          </a:xfrm>
          <a:custGeom>
            <a:avLst/>
            <a:gdLst/>
            <a:ahLst/>
            <a:cxnLst/>
            <a:rect l="l" t="t" r="r" b="b"/>
            <a:pathLst>
              <a:path w="432000" h="1080000">
                <a:moveTo>
                  <a:pt x="108951" y="0"/>
                </a:moveTo>
                <a:lnTo>
                  <a:pt x="432000" y="0"/>
                </a:lnTo>
                <a:lnTo>
                  <a:pt x="432000" y="1080000"/>
                </a:lnTo>
                <a:lnTo>
                  <a:pt x="108951" y="1080000"/>
                </a:lnTo>
                <a:close/>
                <a:moveTo>
                  <a:pt x="0" y="0"/>
                </a:moveTo>
                <a:lnTo>
                  <a:pt x="64610" y="0"/>
                </a:lnTo>
                <a:lnTo>
                  <a:pt x="64610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939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173787" y="966139"/>
            <a:ext cx="4320000" cy="0"/>
          </a:xfrm>
          <a:prstGeom prst="line">
            <a:avLst/>
          </a:prstGeom>
          <a:ln w="50800" cmpd="dbl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图文框 6"/>
          <p:cNvSpPr/>
          <p:nvPr userDrawn="1"/>
        </p:nvSpPr>
        <p:spPr>
          <a:xfrm>
            <a:off x="-30813" y="0"/>
            <a:ext cx="12225988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0035175" y="2"/>
            <a:ext cx="2160000" cy="4606277"/>
          </a:xfrm>
          <a:prstGeom prst="rect">
            <a:avLst/>
          </a:prstGeom>
        </p:spPr>
      </p:pic>
      <p:sp>
        <p:nvSpPr>
          <p:cNvPr id="5" name="图文框 4"/>
          <p:cNvSpPr/>
          <p:nvPr userDrawn="1"/>
        </p:nvSpPr>
        <p:spPr>
          <a:xfrm>
            <a:off x="0" y="0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0A27C80-5FD3-4361-BB31-75FBA1966619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>
            <a:spLocks noChangeAspect="1"/>
          </p:cNvSpPr>
          <p:nvPr userDrawn="1"/>
        </p:nvSpPr>
        <p:spPr>
          <a:xfrm>
            <a:off x="8535988" y="4267994"/>
            <a:ext cx="1800000" cy="1800000"/>
          </a:xfrm>
          <a:prstGeom prst="ellipse">
            <a:avLst/>
          </a:prstGeom>
          <a:solidFill>
            <a:srgbClr val="B6D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>
            <a:spLocks noChangeAspect="1"/>
          </p:cNvSpPr>
          <p:nvPr userDrawn="1"/>
        </p:nvSpPr>
        <p:spPr>
          <a:xfrm>
            <a:off x="9297988" y="4572794"/>
            <a:ext cx="3420000" cy="3420000"/>
          </a:xfrm>
          <a:prstGeom prst="ellipse">
            <a:avLst/>
          </a:prstGeom>
          <a:pattFill prst="dkDnDiag">
            <a:fgClr>
              <a:srgbClr val="A9DA67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9394C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8535988" y="0"/>
            <a:ext cx="367897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18034" cy="1018034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-30813" y="0"/>
            <a:ext cx="12225988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</a:fld>
            <a:endParaRPr lang="en-US" altLang="zh-CN"/>
          </a:p>
        </p:txBody>
      </p:sp>
      <p:sp>
        <p:nvSpPr>
          <p:cNvPr id="6" name="图文框 5"/>
          <p:cNvSpPr/>
          <p:nvPr userDrawn="1"/>
        </p:nvSpPr>
        <p:spPr>
          <a:xfrm>
            <a:off x="0" y="6406"/>
            <a:ext cx="12195175" cy="6859588"/>
          </a:xfrm>
          <a:prstGeom prst="frame">
            <a:avLst>
              <a:gd name="adj1" fmla="val 2233"/>
            </a:avLst>
          </a:prstGeom>
          <a:gradFill flip="none" rotWithShape="1">
            <a:gsLst>
              <a:gs pos="0">
                <a:schemeClr val="bg1">
                  <a:tint val="66000"/>
                  <a:satMod val="160000"/>
                </a:schemeClr>
              </a:gs>
              <a:gs pos="100000">
                <a:srgbClr val="B6DB7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7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>
              <a:defRPr sz="1600">
                <a:latin typeface="+mn-lt"/>
              </a:defRPr>
            </a:lvl1pPr>
          </a:lstStyle>
          <a:p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/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bg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5441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08902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63322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17741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408305" indent="-408305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bg1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884555" indent="-340360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2pPr>
      <a:lvl3pPr marL="1360805" indent="-272415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3pPr>
      <a:lvl4pPr marL="1905000" indent="-272415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4pPr>
      <a:lvl5pPr marL="2449830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>
              <a:lumMod val="60000"/>
              <a:lumOff val="40000"/>
            </a:schemeClr>
          </a:solidFill>
          <a:latin typeface="+mn-lt"/>
          <a:ea typeface="+mn-ea"/>
        </a:defRPr>
      </a:lvl5pPr>
      <a:lvl6pPr marL="299402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220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41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245" indent="-27241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02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22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1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61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44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30" algn="l" defTabSz="108902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22.pn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23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24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25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9.xml"/><Relationship Id="rId2" Type="http://schemas.openxmlformats.org/officeDocument/2006/relationships/image" Target="../media/image26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27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28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29.jpe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1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4.xml"/><Relationship Id="rId2" Type="http://schemas.openxmlformats.org/officeDocument/2006/relationships/image" Target="../media/image32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Relationship Id="rId3" Type="http://schemas.openxmlformats.org/officeDocument/2006/relationships/themeOverride" Target="../theme/themeOverride15.xml"/><Relationship Id="rId2" Type="http://schemas.openxmlformats.org/officeDocument/2006/relationships/image" Target="../media/image33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13.jpeg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14.jpeg"/><Relationship Id="rId2" Type="http://schemas.openxmlformats.org/officeDocument/2006/relationships/tags" Target="../tags/tag1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hemeOverride" Target="../theme/themeOverride3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8.png"/><Relationship Id="rId3" Type="http://schemas.openxmlformats.org/officeDocument/2006/relationships/tags" Target="../tags/tag1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themeOverride" Target="../theme/themeOverride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2" y="378"/>
            <a:ext cx="12188685" cy="6909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25" tIns="68259" rIns="136525" bIns="68259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026" name="Picture 2" descr="C:\Users\yyj\Desktop\SLOGO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" y="71721"/>
            <a:ext cx="4896914" cy="9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062796" y="117199"/>
            <a:ext cx="4131251" cy="56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6525" tIns="68259" rIns="136525" bIns="68259" anchor="ctr">
            <a:spAutoFit/>
          </a:bodyPr>
          <a:lstStyle/>
          <a:p>
            <a:pPr>
              <a:defRPr/>
            </a:pP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明道•立德•育爱•</a:t>
            </a:r>
            <a:r>
              <a:rPr lang="zh-CN" altLang="en-US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奉</a:t>
            </a: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献 </a:t>
            </a:r>
            <a:endParaRPr lang="zh-CN" altLang="zh-CN" sz="2800" dirty="0">
              <a:solidFill>
                <a:prstClr val="white"/>
              </a:solidFill>
              <a:latin typeface="方正启体简体" pitchFamily="65" charset="-122"/>
              <a:ea typeface="方正启体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" y="6598101"/>
            <a:ext cx="12192917" cy="2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35" y="2134792"/>
            <a:ext cx="11014575" cy="11091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926367" y="3734696"/>
            <a:ext cx="3517248" cy="397510"/>
          </a:xfrm>
          <a:prstGeom prst="rect">
            <a:avLst/>
          </a:prstGeom>
          <a:solidFill>
            <a:srgbClr val="B2D383"/>
          </a:solidFill>
        </p:spPr>
        <p:txBody>
          <a:bodyPr vert="horz" wrap="square" lIns="91422" tIns="45710" rIns="91422" bIns="45710" numCol="1" anchor="t">
            <a:spAutoFit/>
          </a:bodyPr>
          <a:p>
            <a:pPr marL="0" indent="0" algn="ctr" defTabSz="9144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20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张克顺</a:t>
            </a:r>
            <a:r>
              <a:rPr lang="en-US" altLang="zh-CN" sz="20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周庆红 主编</a:t>
            </a:r>
            <a:endParaRPr lang="ko-KR" altLang="en-US" sz="20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7551" y="4496671"/>
            <a:ext cx="33966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>
                <a:solidFill>
                  <a:schemeClr val="accent4">
                    <a:lumMod val="10000"/>
                  </a:schemeClr>
                </a:solidFill>
              </a:rPr>
              <a:t>授课人：马萍憶</a:t>
            </a:r>
            <a:endParaRPr lang="zh-CN" altLang="en-US" sz="3600" b="1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0" bldLvl="0" animBg="1"/>
      <p:bldP spid="27" grpId="1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2130" y="1569720"/>
            <a:ext cx="11255375" cy="217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（二）绘本阅读在社会教育活动中的应用</a:t>
            </a:r>
            <a:endParaRPr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2．创设情境，幼儿乐体验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教师要选择亲社会主题的绘本作为核心材料，充分发掘绘本中蕴含的亲社会行为教育元素，促进幼儿亲社会行为的发展，帮助幼儿理解绘本的故事内容，激发幼儿的情感共鸣。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2153" b="10217"/>
          <a:stretch>
            <a:fillRect/>
          </a:stretch>
        </p:blipFill>
        <p:spPr>
          <a:xfrm>
            <a:off x="2324100" y="3743325"/>
            <a:ext cx="7025005" cy="281686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2130" y="1569720"/>
            <a:ext cx="1125537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（三）绘本阅读在健康教育活动中的应用</a:t>
            </a:r>
            <a:endParaRPr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在幼儿园健康教育活动中，绘本资源具有提高幼儿健康认知，培养幼儿健康行为和塑造幼儿健康人格的重要意义。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384550"/>
            <a:ext cx="7183755" cy="329501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2130" y="1569720"/>
            <a:ext cx="6315710" cy="432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（三）绘本阅读在健康教育活动中的应用</a:t>
            </a:r>
            <a:endParaRPr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1．内容的生活性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健康主题绘本在内容选择、教学设计、组织实施等方方面面都独具匠心，贴近幼儿的实际生活经验，注重日常生活中健康元素的渗透。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2．形式的多元性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在选择教育形式时，幼儿年龄越小，其健康教育主题活动的游戏化程度应越高；幼儿年龄越大，其主动探索程度应越高，探索空间应越大。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5" y="2465705"/>
            <a:ext cx="4555490" cy="343217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4535" y="1569720"/>
            <a:ext cx="6701790" cy="432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（四）绘本阅读在科学教育活动中的应用</a:t>
            </a:r>
            <a:endParaRPr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1．不说教，创新学习过程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借助科学主题类绘本，挖掘绘本中的科学元素，引导幼儿对科学概念、科学现象产生直观、感性的认识，有利于培养幼儿对科学学习的亲近情感和态度，掌握科学学习的方法和策略，丰富幼儿的科学经验。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2．活动多元，有趣互动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绘本阅读教学实践中，教师可以在阅读过程中加入适宜的视频，引发幼儿的活动兴趣。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4014"/>
          <a:stretch>
            <a:fillRect/>
          </a:stretch>
        </p:blipFill>
        <p:spPr>
          <a:xfrm>
            <a:off x="7698105" y="2416810"/>
            <a:ext cx="3471545" cy="348107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4535" y="1569720"/>
            <a:ext cx="6701790" cy="432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（五）绘本阅读在艺术教育活动中的应用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1．情境体验，感受美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（1）绘本阅读和美术教育的交融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教师可以带领幼儿对绘本图画的色彩、线条、艺术形象进行观察、欣赏、讨论和模仿绘制，在绘本阅读中获得审美感知和审美体验；鼓励幼儿拿起画笔， 以他们的视角，通过创编、改编的创作方式，再现绘本故事中典型的艺术形象； 结合班级的环创主题，把幼儿创编、改编的美术作品展示出来，对幼儿进行艺术熏陶。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470" y="1704975"/>
            <a:ext cx="3677285" cy="4994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4535" y="1569720"/>
            <a:ext cx="650938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（五）绘本阅读在艺术教育活动中的应用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1．情境体验，感受美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（2）绘本阅读和音乐教育的交融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绘本阅读教学过程中，根据故事情节的发展，教师可以把音乐的情感与绘本的情感有机融合，播放与绘本内容匹配、情感体验一致的背景音乐，引导幼儿多感官感受绘本的美，感悟绘本的内涵，触动心灵的共鸣，产生无限的遐思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25" y="2105025"/>
            <a:ext cx="3718560" cy="343408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4535" y="1569720"/>
            <a:ext cx="6012815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（五）绘本阅读在艺术教育活动中的应用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2．戏剧表演，表现美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教师可以引导幼儿充分自由地发挥想象力和创造力，鼓励幼儿将脑海中的想象大胆地表述出来，将绘本故事创编为绘本剧。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156210"/>
            <a:ext cx="4507865" cy="654685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4535" y="1569720"/>
            <a:ext cx="5195570" cy="391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（五）绘本阅读在艺术教育活动中的应用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3．自制绘本，创造美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教师应引导幼儿仔细观察图画，感知绘本的整体意境，鼓励幼儿结合自己的生活经验和社会经验，选择感兴趣的话题进行创作构思，并采用集体创作、亲子合作、独立创作等多种形式自制绘本，从而使幼儿勇于探索、大胆创造、乐于表达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image1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80" y="2301240"/>
            <a:ext cx="5672455" cy="3418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105" y="1683385"/>
            <a:ext cx="5036820" cy="432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二、绘本阅读在主题教育活动中的应用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（五）绘本阅读在艺术教育活动中的应用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主题教育活动能够充分调动幼儿的多种感官，形成多种体验形式，充分展示幼儿的智慧和个性，启动幼儿积极主动的探索欲望，激发幼儿各方面的潜能。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构建合理的主题教育活动网络，是指教师引导幼儿在一定时间内围绕一个“中心话题”开展的系列教育活动的总和，其在内容上具备整合性的特征。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895" y="2223135"/>
            <a:ext cx="3134995" cy="3737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455" y="2223135"/>
            <a:ext cx="2984500" cy="3736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105" y="1683385"/>
            <a:ext cx="9829165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二、绘本阅读在主题教育活动中的应用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（五）绘本阅读在艺术教育活动中的应用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以自制绘本《我爷爷》为例介绍各领域的主题教育活动。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15" y="3138805"/>
            <a:ext cx="9669145" cy="340042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97128" y="1283057"/>
            <a:ext cx="10461352" cy="4335474"/>
            <a:chOff x="1296651" y="1282759"/>
            <a:chExt cx="10458931" cy="4334471"/>
          </a:xfrm>
        </p:grpSpPr>
        <p:grpSp>
          <p:nvGrpSpPr>
            <p:cNvPr id="3" name="组合 2"/>
            <p:cNvGrpSpPr/>
            <p:nvPr/>
          </p:nvGrpSpPr>
          <p:grpSpPr>
            <a:xfrm>
              <a:off x="1296651" y="1282759"/>
              <a:ext cx="10458931" cy="4334471"/>
              <a:chOff x="578870" y="1338194"/>
              <a:chExt cx="10461654" cy="4335600"/>
            </a:xfrm>
          </p:grpSpPr>
          <p:sp>
            <p:nvSpPr>
              <p:cNvPr id="44" name="矩形 43"/>
              <p:cNvSpPr>
                <a:spLocks noChangeAspect="1"/>
              </p:cNvSpPr>
              <p:nvPr/>
            </p:nvSpPr>
            <p:spPr>
              <a:xfrm>
                <a:off x="1114670" y="2436671"/>
                <a:ext cx="3960000" cy="25723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black">
                      <a:lumMod val="50000"/>
                      <a:lumOff val="50000"/>
                    </a:prstClr>
                  </a:solidFill>
                  <a:latin typeface="字魂59号-创粗黑" panose="00000500000000000000"/>
                  <a:ea typeface="字魂59号-创粗黑" panose="00000500000000000000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 flipH="1">
                <a:off x="578870" y="1338194"/>
                <a:ext cx="10461654" cy="4335600"/>
                <a:chOff x="1649630" y="1338194"/>
                <a:chExt cx="10461654" cy="4335600"/>
              </a:xfrm>
            </p:grpSpPr>
            <p:sp>
              <p:nvSpPr>
                <p:cNvPr id="16" name="1"/>
                <p:cNvSpPr>
                  <a:spLocks noChangeArrowheads="1"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2710141" y="1408359"/>
                  <a:ext cx="2472192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2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幼儿绘本概述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7" name="2"/>
                <p:cNvSpPr>
                  <a:spLocks noChangeArrowheads="1"/>
                </p:cNvSpPr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1829786" y="2278082"/>
                  <a:ext cx="3700109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l" defTabSz="914400">
                    <a:lnSpc>
                      <a:spcPct val="120000"/>
                    </a:lnSpc>
                    <a:buClrTx/>
                    <a:buSzTx/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绘本阅读与幼儿多元发展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8" name="3"/>
                <p:cNvSpPr>
                  <a:spLocks noChangeArrowheads="1"/>
                </p:cNvSpPr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1649630" y="3166609"/>
                  <a:ext cx="4333336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幼儿绘本创意设计与制作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9" name="4"/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550411" y="4015370"/>
                  <a:ext cx="3856243" cy="7677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6" tIns="0" rIns="0" bIns="0" anchor="ctr" anchorCtr="0">
                  <a:norm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914400">
                    <a:lnSpc>
                      <a:spcPct val="100000"/>
                    </a:lnSpc>
                    <a:spcBef>
                      <a:spcPct val="0"/>
                    </a:spcBef>
                    <a:buNone/>
                  </a:pPr>
                  <a:r>
                    <a:rPr lang="zh-CN" altLang="en-US" sz="2400" b="1" dirty="0">
                      <a:solidFill>
                        <a:schemeClr val="accent6">
                          <a:lumMod val="50000"/>
                        </a:schemeClr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幼儿绘本开发与实例</a:t>
                  </a:r>
                  <a:endPara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20" name="1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 flipH="1">
                  <a:off x="5334947" y="1463788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1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21" name="2"/>
                <p:cNvSpPr>
                  <a:spLocks noChangeAspect="1"/>
                </p:cNvSpPr>
                <p:nvPr>
                  <p:custDataLst>
                    <p:tags r:id="rId6"/>
                  </p:custDataLst>
                </p:nvPr>
              </p:nvSpPr>
              <p:spPr>
                <a:xfrm flipH="1">
                  <a:off x="5658957" y="2342949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2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23" name="3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 flipH="1">
                  <a:off x="6112026" y="3226482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3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sp>
              <p:nvSpPr>
                <p:cNvPr id="33" name="4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 flipH="1">
                  <a:off x="6518650" y="4083280"/>
                  <a:ext cx="648019" cy="6480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55" tIns="45728" rIns="91455" bIns="45728" rtlCol="0" anchor="ctr">
                  <a:noAutofit/>
                </a:bodyPr>
                <a:lstStyle/>
                <a:p>
                  <a:pPr algn="ctr" defTabSz="914400"/>
                  <a:r>
                    <a:rPr lang="en-US" altLang="zh-CN" sz="2400" b="1" dirty="0">
                      <a:solidFill>
                        <a:prstClr val="whit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 Unicode MS" panose="020B0604020202020204" pitchFamily="34" charset="-122"/>
                    </a:rPr>
                    <a:t>4</a:t>
                  </a:r>
                  <a:endParaRPr lang="zh-CN" altLang="en-US" sz="2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endParaRPr>
                </a:p>
              </p:txBody>
            </p:sp>
            <p:grpSp>
              <p:nvGrpSpPr>
                <p:cNvPr id="39" name="组合 38"/>
                <p:cNvGrpSpPr/>
                <p:nvPr/>
              </p:nvGrpSpPr>
              <p:grpSpPr>
                <a:xfrm>
                  <a:off x="7849472" y="1338194"/>
                  <a:ext cx="4261812" cy="4335600"/>
                  <a:chOff x="7849472" y="1338194"/>
                  <a:chExt cx="4261812" cy="4335600"/>
                </a:xfrm>
              </p:grpSpPr>
              <p:grpSp>
                <p:nvGrpSpPr>
                  <p:cNvPr id="40" name="组合 39"/>
                  <p:cNvGrpSpPr/>
                  <p:nvPr/>
                </p:nvGrpSpPr>
                <p:grpSpPr>
                  <a:xfrm>
                    <a:off x="7849472" y="1338194"/>
                    <a:ext cx="4261812" cy="3496391"/>
                    <a:chOff x="7849472" y="1338194"/>
                    <a:chExt cx="4261812" cy="3496391"/>
                  </a:xfrm>
                </p:grpSpPr>
                <p:pic>
                  <p:nvPicPr>
                    <p:cNvPr id="42" name="图片 41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 flipH="1">
                      <a:off x="7849472" y="2113394"/>
                      <a:ext cx="4078823" cy="2721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3" name="文本框 13"/>
                    <p:cNvSpPr txBox="1"/>
                    <p:nvPr/>
                  </p:nvSpPr>
                  <p:spPr>
                    <a:xfrm>
                      <a:off x="9231284" y="1338194"/>
                      <a:ext cx="2880000" cy="7200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7" tIns="45724" rIns="91447" bIns="45724" rtlCol="0" anchor="t" anchorCtr="0">
                      <a:noAutofit/>
                    </a:bodyPr>
                    <a:lstStyle/>
                    <a:p>
                      <a:pPr defTabSz="914400"/>
                      <a:r>
                        <a:rPr lang="zh-CN" altLang="en-US" sz="3600" b="1" spc="600" dirty="0"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目录</a:t>
                      </a:r>
                      <a:endParaRPr lang="zh-CN" altLang="en-US" sz="3600" b="1" spc="6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41" name="文本框 13"/>
                  <p:cNvSpPr txBox="1"/>
                  <p:nvPr/>
                </p:nvSpPr>
                <p:spPr>
                  <a:xfrm>
                    <a:off x="9019237" y="4953794"/>
                    <a:ext cx="3092047" cy="720000"/>
                  </a:xfrm>
                  <a:prstGeom prst="rect">
                    <a:avLst/>
                  </a:prstGeom>
                  <a:noFill/>
                </p:spPr>
                <p:txBody>
                  <a:bodyPr wrap="square" lIns="91447" tIns="45724" rIns="91447" bIns="45724" rtlCol="0" anchor="t" anchorCtr="0">
                    <a:noAutofit/>
                  </a:bodyPr>
                  <a:lstStyle/>
                  <a:p>
                    <a:pPr defTabSz="914400"/>
                    <a:r>
                      <a:rPr lang="en-US" altLang="zh-CN" sz="3600" b="1" spc="300" dirty="0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CONTENTS</a:t>
                    </a:r>
                    <a:endParaRPr lang="zh-CN" altLang="en-US" sz="3600" b="1" spc="300" dirty="0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22" name="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6580108" y="4840963"/>
              <a:ext cx="2448002" cy="76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6" tIns="0" rIns="0" bIns="0" anchor="ctr" anchorCtr="0">
              <a:norm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rgbClr val="F4B3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幼儿绘本应用</a:t>
              </a:r>
              <a:endParaRPr lang="zh-CN" altLang="en-US" sz="2400" b="1" dirty="0">
                <a:solidFill>
                  <a:srgbClr val="F4B3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4" name="4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832065" y="4896876"/>
              <a:ext cx="647850" cy="647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55" tIns="45728" rIns="91455" bIns="45728" rtlCol="0" anchor="ctr">
              <a:noAutofit/>
            </a:bodyPr>
            <a:lstStyle/>
            <a:p>
              <a:pPr algn="ctr" defTabSz="914400"/>
              <a:r>
                <a: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5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9950" y="1683385"/>
            <a:ext cx="5229860" cy="360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三、绘本阅读在其他活动中的应用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（一）绘本阅读与幼儿一日生活活动</a:t>
            </a:r>
            <a:endParaRPr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（二）绘本阅读与幼儿园区域活动  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1．表演区的区域活动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2．阅读区的区域活动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3．科学区的区域活动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4．美工区的区域活动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（三）绘本阅读与亲子活动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150" y="1797050"/>
            <a:ext cx="4780915" cy="376745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9105" y="1448435"/>
            <a:ext cx="5997575" cy="4338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一、亲子绘本阅读的意义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在阅读中感受爱的传递。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幼儿从小得到更多的情感满足，将来性格会更开朗，人格会更完善，幸福指数也会更高。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在阅读中实现亲子沟通。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父母以绘本为媒介，用自然的、发自内心的、温暖生动的言语和幼儿进行交谈，实现亲子间心灵的交流。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在阅读中增进亲子感情。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阅读时间就是亲子关系升华的时刻。平时多给幼儿付出一分爱和时间，亲子关系就少一分隔阂。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IMG_26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2045" y="1464310"/>
            <a:ext cx="3577590" cy="4770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00405" y="1524635"/>
            <a:ext cx="5492115" cy="40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二、家庭中的亲子绘本阅读活动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以图文赏析为指导内容。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欣赏绘本，完整理解故事情节</a:t>
            </a:r>
            <a:endParaRPr lang="zh-CN" altLang="en-US" sz="28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IMG_26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7905" y="1600835"/>
            <a:ext cx="5385435" cy="4039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9170" y="1600835"/>
            <a:ext cx="5756275" cy="55391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亲子绘本阅读步骤：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第一，看封面。了解出版社和作者信息，通过封面初步推测故事的内容。</a:t>
            </a: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altLang="zh-CN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第二，看环衬和扉页。 </a:t>
            </a: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altLang="zh-CN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第三，看封底。</a:t>
            </a: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altLang="zh-CN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第四，读图画与文字。</a:t>
            </a: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altLang="zh-CN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第五，沟通、交流、讨论。</a:t>
            </a: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altLang="zh-CN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第六，重复阅读。</a:t>
            </a: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400" b="1" kern="100" dirty="0">
              <a:solidFill>
                <a:srgbClr val="6D70C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图5-3-7 《Ruby’Wish》，（美）希琳•严•布里奇斯文，（挪威）玛丽亚•莫内西略图，Chronicle Books Llc，2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700" y="1067435"/>
            <a:ext cx="3952240" cy="4789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06310" y="5791835"/>
            <a:ext cx="3933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  <a:cs typeface="+mn-lt"/>
              </a:rPr>
              <a:t>《Ruby’Wish》，（美）希琳•严•布里奇斯文，（挪威）玛丽亚•莫内西略图，Chronicle Books Llc，2002</a:t>
            </a:r>
            <a:endParaRPr lang="zh-CN" altLang="en-US" sz="1600" b="1">
              <a:solidFill>
                <a:schemeClr val="accent4">
                  <a:lumMod val="10000"/>
                </a:schemeClr>
              </a:solidFill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91870" y="1905635"/>
            <a:ext cx="5995035" cy="266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二、家庭中的亲子绘本阅读活动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以图文赏析为指导内容。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kern="100" dirty="0">
                <a:solidFill>
                  <a:srgbClr val="6D70C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揣摩画面，欣赏独特的艺术美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5-3-8《朱家故事》，（英）安东尼•布朗文图，柯倩华译，河北教育出版社，2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6470" y="1067435"/>
            <a:ext cx="4001770" cy="49136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40905" y="6020435"/>
            <a:ext cx="43160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bg2"/>
                </a:solidFill>
                <a:latin typeface="+mn-lt"/>
                <a:ea typeface="+mn-lt"/>
                <a:cs typeface="+mn-lt"/>
              </a:rPr>
              <a:t>《朱家故事》，（英）安东尼•布朗文图，柯倩华译，河北教育出版社，2009</a:t>
            </a:r>
            <a:endParaRPr lang="zh-CN" altLang="en-US" b="1">
              <a:solidFill>
                <a:schemeClr val="bg2"/>
              </a:solidFill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40105" y="1597025"/>
            <a:ext cx="4963795" cy="4892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如何揣摩画面，欣赏独特的艺术美</a:t>
            </a:r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家长应揣摩绘本的细节设计，利用图画变化让幼儿清晰感知情节的变化，前后呼应。</a:t>
            </a:r>
            <a:endParaRPr lang="zh-CN" altLang="en-US" sz="24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en-US" altLang="zh-CN" sz="24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画面的构图是绘本作者营造故事视觉美的一个重要手段。</a:t>
            </a:r>
            <a:endParaRPr lang="en-US" altLang="zh-CN" sz="24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·恰当地翻页可以配合作者的节奏营造出一种紧张的、扣人心弦的气氛。</a:t>
            </a:r>
            <a:endParaRPr lang="zh-CN" altLang="en-US" sz="24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5-3-18 《高空走索人》, (美) 迪凯•葛斯坦文图，王林译,新星出版社,20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2305" y="762635"/>
            <a:ext cx="3451225" cy="2489200"/>
          </a:xfrm>
          <a:prstGeom prst="rect">
            <a:avLst/>
          </a:prstGeom>
        </p:spPr>
      </p:pic>
      <p:pic>
        <p:nvPicPr>
          <p:cNvPr id="5" name="图片 4" descr="图5-3-9 《母鸡萝丝去散步》（1）,(美)佩特‧哈群斯, 上谊出版部译,少年儿童出版社,2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45" y="3886835"/>
            <a:ext cx="6096000" cy="2533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81955" y="6325235"/>
            <a:ext cx="651129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1400" b="1" kern="100" dirty="0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  <a:cs typeface="+mn-lt"/>
                <a:sym typeface="+mn-ea"/>
              </a:rPr>
              <a:t>《母鸡萝丝去散步》（1）,(美)佩特‧哈群斯, 上谊出版部译,少年儿童出版社,2006</a:t>
            </a:r>
            <a:endParaRPr lang="en-US" altLang="zh-CN" sz="1400" b="1" kern="100" dirty="0">
              <a:solidFill>
                <a:schemeClr val="accent4">
                  <a:lumMod val="10000"/>
                </a:schemeClr>
              </a:solidFill>
              <a:latin typeface="+mn-lt"/>
              <a:ea typeface="+mn-lt"/>
              <a:cs typeface="+mn-lt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25945" y="3303270"/>
            <a:ext cx="3623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  <a:cs typeface="+mn-lt"/>
              </a:rPr>
              <a:t>《高空走索人》, (美) 迪凯•葛斯坦文图，王林译,新星出版社,2014</a:t>
            </a:r>
            <a:endParaRPr lang="zh-CN" altLang="en-US" sz="1400" b="1">
              <a:solidFill>
                <a:schemeClr val="accent4">
                  <a:lumMod val="10000"/>
                </a:schemeClr>
              </a:solidFill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7705" y="1448435"/>
            <a:ext cx="5586730" cy="5292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二、家庭中的亲子绘本阅读活动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多种阅读方法交织使用。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·互动式分享阅读法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00000"/>
              </a:lnSpc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在整个阅读过程中，家长不仅是故事的讲述者，更是平等的参与者、倾听者与分享者，应积极关注幼儿的所悟所想。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·角色扮演法</a:t>
            </a:r>
            <a:endParaRPr lang="en-US" altLang="zh-CN" sz="24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00000"/>
              </a:lnSpc>
            </a:pP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家长与幼儿共同扮演故事里的角色，把自己也变成一个小宝宝，陪着一起幼儿疯，一起玩。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·创编故事法</a:t>
            </a:r>
            <a:endParaRPr lang="en-US" altLang="zh-CN" sz="24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家长可根据幼儿对绘本的理解程度和兴趣状况，引导幼儿对绘本故事进行再创作。</a:t>
            </a:r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图5-3- 19 《汤姆住院》，(法) 克斯多夫•勒•马斯尼文，(法)玛丽•阿利娜•巴文图，梅莉译，海燕出版社，20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3705" y="1448435"/>
            <a:ext cx="4406265" cy="447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40195" y="5925820"/>
            <a:ext cx="48545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  <a:cs typeface="+mn-lt"/>
              </a:rPr>
              <a:t>《汤姆住院》，(法) 克斯多夫•勒•马斯尼文，(法)玛丽•阿利娜•巴文图，梅莉译，海燕出版社，2016</a:t>
            </a:r>
            <a:endParaRPr lang="zh-CN" altLang="en-US" sz="1600" b="1">
              <a:solidFill>
                <a:schemeClr val="accent4">
                  <a:lumMod val="10000"/>
                </a:schemeClr>
              </a:solidFill>
              <a:latin typeface="+mn-lt"/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05" y="1753235"/>
            <a:ext cx="6384925" cy="413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二、家庭中的亲子绘本阅读活动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以培养幼儿阅读习惯为目的。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·因材施教，因龄施教</a:t>
            </a:r>
            <a:endParaRPr lang="en-US" altLang="zh-CN" sz="24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00000"/>
              </a:lnSpc>
            </a:pPr>
            <a:r>
              <a:rPr lang="zh-CN" altLang="en-US" sz="1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首先，要注意绘本主题多样化；其次，要根据幼儿的年龄选择绘本。</a:t>
            </a:r>
            <a:endParaRPr lang="zh-CN" altLang="en-US" sz="1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en-US" altLang="zh-CN" sz="24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·创设良好的亲子阅读环境</a:t>
            </a:r>
            <a:endParaRPr lang="zh-CN" altLang="en-US" sz="24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首先，创设温馨舒适的阅读环境。</a:t>
            </a:r>
            <a:endParaRPr lang="zh-CN" altLang="en-US" sz="1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其次，要有固定的阅读时间。</a:t>
            </a:r>
            <a:endParaRPr lang="zh-CN" altLang="en-US" sz="1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最后，创设良好的精神环境。</a:t>
            </a:r>
            <a:endParaRPr lang="zh-CN" altLang="en-US" sz="18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descr="29_259_2a620e8d5f06b52c50d57e67cc604547_140c1fb74ee47669416e34c9b7f90f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7505" y="266065"/>
            <a:ext cx="1419860" cy="1419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59720" y="1677035"/>
            <a:ext cx="1668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+mn-lt"/>
                <a:ea typeface="+mn-lt"/>
              </a:rPr>
              <a:t>亲子绘本阅读推荐书目</a:t>
            </a:r>
            <a:endParaRPr lang="zh-CN" altLang="en-US" b="1">
              <a:solidFill>
                <a:schemeClr val="bg1">
                  <a:lumMod val="50000"/>
                </a:schemeClr>
              </a:solidFill>
              <a:latin typeface="+mn-lt"/>
              <a:ea typeface="+mn-lt"/>
            </a:endParaRPr>
          </a:p>
        </p:txBody>
      </p:sp>
      <p:pic>
        <p:nvPicPr>
          <p:cNvPr id="4" name="图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0905" y="1600835"/>
            <a:ext cx="3276600" cy="4940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2905" y="1677035"/>
            <a:ext cx="6088380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三、图书馆的亲子绘本阅读活动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绘本故事讲述活动</a:t>
            </a:r>
            <a:endParaRPr lang="zh-CN" altLang="en-US" sz="28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讲述绘本故事是公共图书馆最普遍的亲子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本阅读活动形式之一。绘本故事讲述人有的是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图书馆馆员，有的是经过训练的“故事妈妈”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“故事姐姐”等志愿者，有的是公益机构或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幼儿教育培训机构人员。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6" name="图片 1" descr="IMG_25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16905" y="2743835"/>
            <a:ext cx="6226175" cy="3503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38810" y="1905635"/>
            <a:ext cx="608838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三、图书馆的亲子绘本阅读活动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家庭亲子绘本剧表演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家长同幼儿一起运用皮影戏、布袋戏、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舞台剧、音乐剧、手偶剧等艺术形式展现生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动的绘本故事。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73743008" name="图片 1" descr="C:\Users\Administrator\Documents\Tencent Files\844700627\Image\C2C\B66859637CAD84942D5CAFBE6EA3594F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9305" y="2591435"/>
            <a:ext cx="5640705" cy="3761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280785" y="6325235"/>
            <a:ext cx="50444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1800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</a:rPr>
              <a:t>根据绘本《小星星》改编的音乐剧</a:t>
            </a:r>
            <a:endParaRPr lang="zh-CN" altLang="en-US" sz="1800" b="1">
              <a:solidFill>
                <a:schemeClr val="accent4">
                  <a:lumMod val="10000"/>
                </a:schemeClr>
              </a:solidFill>
              <a:latin typeface="+mn-lt"/>
              <a:ea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7374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>
            <a:grpSpLocks noChangeAspect="1"/>
          </p:cNvGrpSpPr>
          <p:nvPr/>
        </p:nvGrpSpPr>
        <p:grpSpPr>
          <a:xfrm flipH="1">
            <a:off x="370205" y="1908175"/>
            <a:ext cx="4027805" cy="4243070"/>
            <a:chOff x="370205" y="1908175"/>
            <a:chExt cx="4027805" cy="4243070"/>
          </a:xfrm>
        </p:grpSpPr>
        <p:grpSp>
          <p:nvGrpSpPr>
            <p:cNvPr id="16" name="组合 15"/>
            <p:cNvGrpSpPr/>
            <p:nvPr/>
          </p:nvGrpSpPr>
          <p:grpSpPr>
            <a:xfrm>
              <a:off x="1892935" y="1908175"/>
              <a:ext cx="2504440" cy="4243070"/>
              <a:chOff x="1892935" y="1908175"/>
              <a:chExt cx="2504440" cy="424307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282825" y="1908175"/>
                <a:ext cx="2114550" cy="424307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eaVert" wrap="square" rIns="89998" rtlCol="0" anchor="ctr">
                <a:noAutofit/>
              </a:bodyPr>
              <a:lstStyle/>
              <a:p>
                <a:pPr algn="ctr" defTabSz="914400"/>
                <a:r>
                  <a:rPr lang="zh-CN" altLang="en-US" sz="4400" b="1" spc="600" dirty="0">
                    <a:ln w="28575">
                      <a:noFill/>
                    </a:ln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第五章</a:t>
                </a:r>
                <a:endParaRPr lang="en-US" altLang="zh-CN" sz="4400" b="1" spc="600" dirty="0">
                  <a:ln w="28575">
                    <a:noFill/>
                  </a:ln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914400"/>
                <a:r>
                  <a:rPr lang="zh-CN" altLang="en-US" sz="3600" b="1" spc="600" dirty="0">
                    <a:ln w="28575"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幼儿绘本的应用</a:t>
                </a:r>
                <a:endParaRPr lang="zh-CN" altLang="en-US" sz="3600" b="1" spc="600" dirty="0">
                  <a:ln w="28575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92935" y="3358515"/>
                <a:ext cx="389890" cy="25387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lIns="71998" tIns="107997" rIns="71998" rtlCol="0" anchor="b" anchorCtr="0"/>
              <a:lstStyle/>
              <a:p>
                <a:pPr algn="r" defTabSz="914400"/>
                <a:r>
                  <a:rPr lang="zh-CN" altLang="en-US" sz="1600" spc="6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章前导读</a:t>
                </a:r>
                <a:endParaRPr lang="zh-CN" altLang="en-US" sz="1600" spc="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70205" y="3310890"/>
              <a:ext cx="1286510" cy="2512060"/>
            </a:xfrm>
            <a:prstGeom prst="rect">
              <a:avLst/>
            </a:prstGeom>
          </p:spPr>
          <p:txBody>
            <a:bodyPr vert="eaVert" wrap="square" lIns="91438" tIns="45719" rIns="91438" bIns="45719">
              <a:spAutoFit/>
            </a:bodyPr>
            <a:lstStyle/>
            <a:p>
              <a:pPr algn="just" defTabSz="914400">
                <a:lnSpc>
                  <a:spcPct val="120000"/>
                </a:lnSpc>
              </a:pPr>
              <a:r>
                <a: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Calibri" panose="020F0502020204030204" pitchFamily="34" charset="0"/>
                </a:rPr>
                <a:t>幼儿绘本可以应用于哪些领域？幼儿园如何借助绘本开展相关活动？家庭和社区如何利用绘本进行亲子阅读和体验活动？本章将就以上问题进行一一解答</a:t>
              </a:r>
              <a:endParaRPr lang="zh-CN" alt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2" name="图片 1" descr="C:/Users/Administrator/AppData/Roaming/JisuOffice/ETemp/15376_5646488/image11.pn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5494" r="27546" b="12547"/>
          <a:stretch>
            <a:fillRect/>
          </a:stretch>
        </p:blipFill>
        <p:spPr>
          <a:xfrm>
            <a:off x="5274310" y="125095"/>
            <a:ext cx="6764655" cy="66097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2905" y="1905635"/>
            <a:ext cx="608838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三、图书馆的亲子绘本阅读活动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亲子绘本手工制作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亲子绘本手工制作活动，主要有趣味折纸、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剪纸、串珠、手工书创作、绘画、黏土手工艺、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陶艺等。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37751606271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6980" y="2050415"/>
            <a:ext cx="5606415" cy="4201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37580" y="6399530"/>
            <a:ext cx="5993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</a:rPr>
              <a:t>皮克布克绘本王国根据绘本《饼干树》开展亲子烘焙活动</a:t>
            </a:r>
            <a:endParaRPr lang="zh-CN" altLang="en-US" b="1">
              <a:solidFill>
                <a:schemeClr val="accent4">
                  <a:lumMod val="10000"/>
                </a:schemeClr>
              </a:solidFill>
              <a:latin typeface="+mn-lt"/>
              <a:ea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35305" y="1448435"/>
            <a:ext cx="608838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三、图书馆的亲子绘本阅读活动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4.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家长绘本沙龙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公共图书馆经常邀请绘本作家、幼儿教育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专家或儿童阅读推广专家开展绘本讲座、绘本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沙龙活动，开阔家长亲子绘本阅读的视野，搭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建家长间交流亲子绘本阅读体会的平台。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5505" y="2210435"/>
            <a:ext cx="5997575" cy="39966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31305" y="6325235"/>
            <a:ext cx="4648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</a:rPr>
              <a:t>广州市少儿图书馆定期开展家长沙龙活动</a:t>
            </a:r>
            <a:endParaRPr lang="zh-CN" altLang="en-US" sz="1800" b="1">
              <a:solidFill>
                <a:schemeClr val="accent4">
                  <a:lumMod val="10000"/>
                </a:schemeClr>
              </a:solidFill>
              <a:latin typeface="+mn-lt"/>
              <a:ea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38810" y="1905635"/>
            <a:ext cx="6088380" cy="283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三、图书馆的亲子绘本阅读活动</a:t>
            </a:r>
            <a:endParaRPr lang="zh-CN" altLang="en-US" sz="3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24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5.</a:t>
            </a: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绘本馆的亲子阅读活动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提供绘本借阅服务是绘本馆的基础服务。绘本馆和公共图书馆一样，将亲子故事会作为重要的绘本阅读推广手段。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7105" y="686435"/>
            <a:ext cx="3996055" cy="55949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17105" y="6325235"/>
            <a:ext cx="4191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4">
                    <a:lumMod val="10000"/>
                  </a:schemeClr>
                </a:solidFill>
                <a:latin typeface="+mn-ea"/>
                <a:ea typeface="+mn-ea"/>
              </a:rPr>
              <a:t>蒲蒲兰绘本馆举办的亲子阅读活动</a:t>
            </a:r>
            <a:endParaRPr lang="zh-CN" altLang="en-US" b="1">
              <a:solidFill>
                <a:schemeClr val="accent4">
                  <a:lumMod val="1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7705" y="1448435"/>
            <a:ext cx="6659245" cy="541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四、“互联网 +”时代下的亲子绘本阅读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数字绘本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相对于传统的纸质绘本，数字绘本不仅有文字和图像，还有生动的旁白叙述和丰富的交互功能。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有声绘本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有声故事会、音频讲故事、电台故事、晚安故事、故事爸爸（妈妈）讲故事等网络亲子故事会成为各大公共图书馆、绘本馆、亲子阅读手机软件的亲子阅读新模式，搭建了展示亲子共读成果的新平台。</a:t>
            </a:r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rightwe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1105" y="2188845"/>
            <a:ext cx="2316480" cy="248221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908415" y="4420235"/>
            <a:ext cx="2159635" cy="457200"/>
          </a:xfrm>
          <a:prstGeom prst="roundRect">
            <a:avLst/>
          </a:prstGeom>
          <a:solidFill>
            <a:schemeClr val="accent5">
              <a:lumMod val="75000"/>
              <a:alpha val="81000"/>
            </a:schemeClr>
          </a:solidFill>
          <a:ln>
            <a:solidFill>
              <a:srgbClr val="9B8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accent4">
                    <a:lumMod val="10000"/>
                  </a:schemeClr>
                </a:solidFill>
                <a:ea typeface="+mn-lt"/>
                <a:cs typeface="+mn-lt"/>
                <a:sym typeface="+mn-ea"/>
              </a:rPr>
              <a:t>有声绘本网</a:t>
            </a:r>
            <a:r>
              <a:rPr lang="en-US" altLang="zh-CN" b="1">
                <a:solidFill>
                  <a:schemeClr val="accent4">
                    <a:lumMod val="10000"/>
                  </a:schemeClr>
                </a:solidFill>
                <a:ea typeface="+mn-lt"/>
                <a:cs typeface="+mn-lt"/>
                <a:sym typeface="+mn-ea"/>
              </a:rPr>
              <a:t>APP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9105" y="1448435"/>
            <a:ext cx="6659245" cy="326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四、“互联网 +”时代下的亲子绘本阅读</a:t>
            </a:r>
            <a:endParaRPr lang="zh-CN" altLang="en-US" sz="28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3.线上亲子绘本阅读活动</a:t>
            </a:r>
            <a:endParaRPr lang="en-US" altLang="zh-CN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幼儿</a:t>
            </a: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数字图书馆依托国家图书馆丰富的馆藏数字化资源，采用视频、音频、多媒体动画等表现形式，为亲子绘本阅读家庭搭建了一个网上绿色阅读平台。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457200" algn="just"/>
            <a:endParaRPr lang="zh-CN" altLang="en-US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2"/>
          <p:cNvSpPr txBox="1"/>
          <p:nvPr/>
        </p:nvSpPr>
        <p:spPr>
          <a:xfrm>
            <a:off x="992187" y="609978"/>
            <a:ext cx="6858000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第二节 亲子绘本阅读活动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1610418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2505" y="1859915"/>
            <a:ext cx="2438400" cy="2438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27745" y="4476750"/>
            <a:ext cx="2635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</a:rPr>
              <a:t>国家图书馆少年儿童馆</a:t>
            </a:r>
            <a:endParaRPr lang="zh-CN" altLang="en-US" b="1">
              <a:solidFill>
                <a:schemeClr val="accent4">
                  <a:lumMod val="10000"/>
                </a:schemeClr>
              </a:solidFill>
              <a:latin typeface="+mn-lt"/>
              <a:ea typeface="+mn-lt"/>
            </a:endParaRPr>
          </a:p>
          <a:p>
            <a:pPr algn="ctr"/>
            <a:r>
              <a:rPr lang="zh-CN" altLang="en-US" b="1">
                <a:solidFill>
                  <a:schemeClr val="accent4">
                    <a:lumMod val="10000"/>
                  </a:schemeClr>
                </a:solidFill>
                <a:latin typeface="+mn-lt"/>
                <a:ea typeface="+mn-lt"/>
              </a:rPr>
              <a:t>国家少儿数字图书馆</a:t>
            </a:r>
            <a:endParaRPr lang="zh-CN" altLang="en-US" b="1">
              <a:solidFill>
                <a:schemeClr val="accent4">
                  <a:lumMod val="10000"/>
                </a:schemeClr>
              </a:solidFill>
              <a:latin typeface="+mn-lt"/>
              <a:ea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92587" y="3554088"/>
            <a:ext cx="3622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谢 谢 </a:t>
            </a:r>
            <a:endParaRPr lang="zh-CN" altLang="en-US" sz="4000" b="1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587" y="2444520"/>
            <a:ext cx="11016427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0060" y="2058035"/>
            <a:ext cx="5622925" cy="360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（一）绘本阅读在语言教育活动中的应用</a:t>
            </a:r>
            <a:endParaRPr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绘本阅读在幼儿语言能力培养中具有独特的优势，尤其在培养幼儿讲述、认读、朗读等能力方面作用独到。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在语言领域开展绘本阅读活动，要注意在幼儿原有经验的基础上， 充分调动幼儿的情感体验，多运用启发、暗示、游戏和幼儿进行沟通，推动幼儿畅所欲言。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46bf04d96d16746af4091937fd3b1b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64070" y="1143000"/>
            <a:ext cx="4070985" cy="5431155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0060" y="2058035"/>
            <a:ext cx="562292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（一）绘本阅读在语言教育活动中的应用</a:t>
            </a:r>
            <a:endParaRPr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1．创设自由语境，幼儿敢说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第一，教师要创设一种自由和谐的语言交往环境，激励幼儿大胆表达，体会语言交流的乐趣； 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第二，教师要尊重幼儿的主体地位，创设丰富的物质环境，根据幼儿的兴趣和年龄特征提供丰富的阅读材料，将幼儿自主阅读与教师引导相结合，让幼儿想说、敢说。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 descr="29fda7c9a60add6defa4ad49621b0c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5470" y="1143000"/>
            <a:ext cx="3983990" cy="531368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035" y="1569720"/>
            <a:ext cx="11380470" cy="2173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（一）绘本阅读在语言教育活动中的应用</a:t>
            </a:r>
            <a:endParaRPr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2．创新阅读形式，幼儿乐说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语言教育活动是师幼双方积极互动的过程，教师应根据课堂的情景和气氛，适时地设疑提问，启发幼儿思考。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35" y="3743325"/>
            <a:ext cx="4074160" cy="2709545"/>
          </a:xfrm>
          <a:prstGeom prst="rect">
            <a:avLst/>
          </a:prstGeom>
        </p:spPr>
      </p:pic>
      <p:pic>
        <p:nvPicPr>
          <p:cNvPr id="1073743352" name="image15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70" y="3743325"/>
            <a:ext cx="4098290" cy="2703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063013" y="116866"/>
            <a:ext cx="4131704" cy="56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6541" tIns="68268" rIns="136541" bIns="68268" anchor="ctr">
            <a:spAutoFit/>
          </a:bodyPr>
          <a:lstStyle/>
          <a:p>
            <a:pPr>
              <a:defRPr/>
            </a:pP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明道•立德•育爱•</a:t>
            </a:r>
            <a:r>
              <a:rPr lang="zh-CN" altLang="en-US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奉</a:t>
            </a: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献 </a:t>
            </a:r>
            <a:endParaRPr lang="zh-CN" altLang="zh-CN" sz="2800" dirty="0">
              <a:solidFill>
                <a:prstClr val="white"/>
              </a:solidFill>
              <a:latin typeface="方正启体简体" pitchFamily="65" charset="-122"/>
              <a:ea typeface="方正启体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801" y="1660621"/>
            <a:ext cx="1614892" cy="106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活动分享：</a:t>
            </a:r>
            <a:endParaRPr lang="zh-CN" sz="1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14" name="图片 3" descr="IMG_9544(20201118-121802)"/>
          <p:cNvPicPr>
            <a:picLocks noChangeAspect="1"/>
          </p:cNvPicPr>
          <p:nvPr/>
        </p:nvPicPr>
        <p:blipFill>
          <a:blip r:embed="rId1"/>
          <a:srcRect r="193" b="7732"/>
          <a:stretch>
            <a:fillRect/>
          </a:stretch>
        </p:blipFill>
        <p:spPr>
          <a:xfrm>
            <a:off x="77470" y="1259840"/>
            <a:ext cx="5649595" cy="39198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92636" y="5625448"/>
            <a:ext cx="3098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怪物讲述活动（中班）</a:t>
            </a:r>
            <a:endParaRPr lang="zh-CN" altLang="en-US" sz="100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91870" y="5334635"/>
            <a:ext cx="3499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2"/>
                </a:solidFill>
              </a:rPr>
              <a:t>怪物讲述活动（中班）</a:t>
            </a:r>
            <a:endParaRPr lang="zh-CN" altLang="en-US" sz="2400" b="1">
              <a:solidFill>
                <a:schemeClr val="bg2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5727065" y="1590675"/>
            <a:ext cx="1823720" cy="3589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l"/>
            <a:r>
              <a:rPr lang="zh-CN" altLang="en-US" sz="2000">
                <a:solidFill>
                  <a:srgbClr val="FF0000"/>
                </a:solidFill>
              </a:rPr>
              <a:t>鼓励（创设）</a:t>
            </a:r>
            <a:endParaRPr lang="zh-CN" altLang="en-US" sz="2000">
              <a:solidFill>
                <a:srgbClr val="FF0000"/>
              </a:solidFill>
            </a:endParaRPr>
          </a:p>
          <a:p>
            <a:pPr algn="l"/>
            <a:r>
              <a:rPr lang="zh-CN" altLang="en-US" sz="2000">
                <a:solidFill>
                  <a:srgbClr val="FF0000"/>
                </a:solidFill>
              </a:rPr>
              <a:t>让幼儿敢想</a:t>
            </a:r>
            <a:endParaRPr lang="zh-CN" altLang="en-US" sz="2000">
              <a:solidFill>
                <a:srgbClr val="FF0000"/>
              </a:solidFill>
            </a:endParaRPr>
          </a:p>
          <a:p>
            <a:pPr algn="l"/>
            <a:r>
              <a:rPr lang="zh-CN" altLang="en-US" sz="2000">
                <a:solidFill>
                  <a:srgbClr val="FF0000"/>
                </a:solidFill>
              </a:rPr>
              <a:t> </a:t>
            </a:r>
            <a:r>
              <a:rPr lang="en-US" altLang="zh-CN" sz="2000">
                <a:solidFill>
                  <a:srgbClr val="FF0000"/>
                </a:solidFill>
              </a:rPr>
              <a:t>      </a:t>
            </a:r>
            <a:r>
              <a:rPr lang="zh-CN" altLang="en-US" sz="2000">
                <a:solidFill>
                  <a:srgbClr val="FF0000"/>
                </a:solidFill>
              </a:rPr>
              <a:t>敢说</a:t>
            </a:r>
            <a:endParaRPr lang="zh-CN" altLang="en-US" sz="2000">
              <a:solidFill>
                <a:srgbClr val="FF0000"/>
              </a:solidFill>
            </a:endParaRPr>
          </a:p>
          <a:p>
            <a:pPr algn="l"/>
            <a:r>
              <a:rPr lang="en-US" altLang="zh-CN" sz="2000">
                <a:sym typeface="+mn-ea"/>
              </a:rPr>
              <a:t>         </a:t>
            </a:r>
            <a:r>
              <a:rPr lang="zh-CN" altLang="en-US" sz="2000">
                <a:sym typeface="+mn-ea"/>
              </a:rPr>
              <a:t>↓</a:t>
            </a:r>
            <a:endParaRPr lang="zh-CN" altLang="en-US" sz="2000">
              <a:solidFill>
                <a:srgbClr val="FF0000"/>
              </a:solidFill>
            </a:endParaRPr>
          </a:p>
          <a:p>
            <a:pPr algn="l"/>
            <a:r>
              <a:rPr lang="en-US" altLang="zh-CN" sz="2000"/>
              <a:t> </a:t>
            </a:r>
            <a:r>
              <a:rPr lang="zh-CN" altLang="en-US" sz="2000"/>
              <a:t>了解讲述对</a:t>
            </a:r>
            <a:r>
              <a:rPr lang="en-US" altLang="zh-CN" sz="2000"/>
              <a:t>    </a:t>
            </a:r>
            <a:endParaRPr lang="en-US" altLang="zh-CN" sz="2000"/>
          </a:p>
          <a:p>
            <a:pPr algn="l"/>
            <a:r>
              <a:rPr lang="en-US" altLang="zh-CN" sz="2000"/>
              <a:t>   </a:t>
            </a:r>
            <a:r>
              <a:rPr lang="zh-CN" altLang="en-US" sz="2000"/>
              <a:t>象的特征</a:t>
            </a:r>
            <a:endParaRPr lang="zh-CN" altLang="en-US" sz="2000"/>
          </a:p>
          <a:p>
            <a:pPr algn="l"/>
            <a:r>
              <a:rPr lang="en-US" altLang="zh-CN" sz="2000"/>
              <a:t>         </a:t>
            </a:r>
            <a:r>
              <a:rPr lang="zh-CN" altLang="en-US" sz="2000"/>
              <a:t>↓</a:t>
            </a:r>
            <a:endParaRPr lang="zh-CN" altLang="en-US" sz="2000"/>
          </a:p>
          <a:p>
            <a:pPr algn="l"/>
            <a:r>
              <a:rPr lang="en-US" altLang="zh-CN" sz="2000"/>
              <a:t> </a:t>
            </a:r>
            <a:r>
              <a:rPr lang="zh-CN" altLang="en-US" sz="2000"/>
              <a:t>理清讲述的</a:t>
            </a:r>
            <a:endParaRPr lang="zh-CN" altLang="en-US" sz="2000"/>
          </a:p>
          <a:p>
            <a:pPr algn="l"/>
            <a:r>
              <a:rPr lang="zh-CN" altLang="en-US" sz="2000"/>
              <a:t> </a:t>
            </a:r>
            <a:r>
              <a:rPr lang="en-US" altLang="zh-CN" sz="2000"/>
              <a:t>       </a:t>
            </a:r>
            <a:r>
              <a:rPr lang="zh-CN" altLang="en-US" sz="2000"/>
              <a:t>顺序</a:t>
            </a:r>
            <a:endParaRPr lang="zh-CN" altLang="en-US" sz="2000"/>
          </a:p>
          <a:p>
            <a:pPr algn="l"/>
            <a:r>
              <a:rPr lang="en-US" altLang="zh-CN" sz="2000"/>
              <a:t>         </a:t>
            </a:r>
            <a:r>
              <a:rPr lang="zh-CN" altLang="en-US" sz="2000"/>
              <a:t>↓</a:t>
            </a:r>
            <a:endParaRPr lang="zh-CN" altLang="en-US" sz="2000"/>
          </a:p>
          <a:p>
            <a:pPr algn="l"/>
            <a:r>
              <a:rPr lang="zh-CN" altLang="en-US" sz="2000"/>
              <a:t>内心情感表达</a:t>
            </a:r>
            <a:endParaRPr lang="zh-CN" altLang="en-US" sz="2000"/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7621270" y="1753235"/>
            <a:ext cx="4397375" cy="32994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zh-CN" altLang="en-US" sz="2000"/>
              <a:t>怪物讲述活动</a:t>
            </a:r>
            <a:endParaRPr lang="zh-CN" altLang="en-US" sz="2000"/>
          </a:p>
          <a:p>
            <a:r>
              <a:rPr lang="en-US" altLang="zh-CN" sz="2000"/>
              <a:t>   </a:t>
            </a:r>
            <a:r>
              <a:rPr lang="zh-CN" altLang="en-US" sz="2000"/>
              <a:t>大怪物有两只黄色的大眼睛，一个长鼻子，一个长满白色尖牙齿的红色大嘴巴，</a:t>
            </a:r>
            <a:r>
              <a:rPr lang="zh-CN" altLang="en-US" sz="2000">
                <a:sym typeface="+mn-ea"/>
              </a:rPr>
              <a:t>两只</a:t>
            </a:r>
            <a:r>
              <a:rPr lang="zh-CN" altLang="en-US" sz="2000"/>
              <a:t>小耳朵，紫色的头发，还有一张可怕的绿色大脸！</a:t>
            </a:r>
            <a:endParaRPr lang="zh-CN" altLang="en-US" sz="2000"/>
          </a:p>
          <a:p>
            <a:r>
              <a:rPr lang="zh-CN" altLang="en-US" sz="2000"/>
              <a:t>Big Monster has two big yellow eyes.a long  nose.a big red mouth with sharp white teeth.two little ears, purple hair, and a big scary green face! 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063013" y="116866"/>
            <a:ext cx="4131704" cy="566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6541" tIns="68268" rIns="136541" bIns="68268" anchor="ctr">
            <a:spAutoFit/>
          </a:bodyPr>
          <a:lstStyle/>
          <a:p>
            <a:pPr>
              <a:defRPr/>
            </a:pP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明道•立德•育爱•</a:t>
            </a:r>
            <a:r>
              <a:rPr lang="zh-CN" altLang="en-US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奉</a:t>
            </a:r>
            <a:r>
              <a:rPr lang="zh-CN" altLang="zh-CN" sz="2800" dirty="0">
                <a:solidFill>
                  <a:prstClr val="white"/>
                </a:solidFill>
                <a:latin typeface="方正启体简体" pitchFamily="65" charset="-122"/>
                <a:ea typeface="方正启体简体" pitchFamily="65" charset="-122"/>
                <a:cs typeface="Times New Roman" panose="02020603050405020304" pitchFamily="18" charset="0"/>
              </a:rPr>
              <a:t>献 </a:t>
            </a:r>
            <a:endParaRPr lang="zh-CN" altLang="zh-CN" sz="2800" dirty="0">
              <a:solidFill>
                <a:prstClr val="white"/>
              </a:solidFill>
              <a:latin typeface="方正启体简体" pitchFamily="65" charset="-122"/>
              <a:ea typeface="方正启体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5801" y="1660621"/>
            <a:ext cx="1614892" cy="106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活动分享：</a:t>
            </a:r>
            <a:endParaRPr lang="zh-CN" sz="1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92636" y="5625448"/>
            <a:ext cx="3098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怪物讲述活动（中班）</a:t>
            </a:r>
            <a:endParaRPr lang="zh-CN" altLang="en-US" sz="100"/>
          </a:p>
        </p:txBody>
      </p:sp>
      <p:pic>
        <p:nvPicPr>
          <p:cNvPr id="3" name="bi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27630" y="345440"/>
            <a:ext cx="5400040" cy="637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"/>
          <p:cNvSpPr txBox="1"/>
          <p:nvPr/>
        </p:nvSpPr>
        <p:spPr>
          <a:xfrm>
            <a:off x="992187" y="655063"/>
            <a:ext cx="6858000" cy="48768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 algn="ctr">
              <a:defRPr sz="2400" spc="300">
                <a:solidFill>
                  <a:schemeClr val="tx2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pPr algn="l"/>
            <a:r>
              <a:rPr lang="zh-CN" altLang="en-US" sz="2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第一节 幼儿园绘本阅读活动</a:t>
            </a:r>
            <a:endParaRPr lang="zh-CN" altLang="en-US" sz="2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035" y="1569720"/>
            <a:ext cx="1138047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66700" algn="l"/>
              </a:tabLst>
            </a:pPr>
            <a:r>
              <a:rPr lang="zh-CN" altLang="en-US" sz="2200" kern="100" dirty="0">
                <a:solidFill>
                  <a:srgbClr val="6D70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一、绘本阅读在领域教育活动中的应用</a:t>
            </a:r>
            <a:endParaRPr lang="zh-CN" altLang="en-US" sz="2200" kern="100" dirty="0">
              <a:solidFill>
                <a:srgbClr val="6D70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（二）绘本阅读在社会教育活动中的应用</a:t>
            </a:r>
            <a:endParaRPr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000" b="1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1．精准选材，达成教育目标</a:t>
            </a:r>
            <a:endParaRPr lang="en-US" altLang="zh-CN" sz="2000" b="1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eaLnBrk="1" latinLnBrk="0" hangingPunct="1">
              <a:lnSpc>
                <a:spcPts val="2800"/>
              </a:lnSpc>
            </a:pPr>
            <a:r>
              <a:rPr lang="en-US" altLang="zh-CN" sz="2000" kern="100" dirty="0">
                <a:solidFill>
                  <a:srgbClr val="6D70C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选择绘本读物时，既要充分考虑到幼儿的兴趣点，还要契合社会领域教育目标的要求。</a:t>
            </a:r>
            <a:endParaRPr lang="en-US" altLang="zh-CN" sz="2000" kern="100" dirty="0">
              <a:solidFill>
                <a:srgbClr val="6D70C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65935" y="3475990"/>
            <a:ext cx="8675370" cy="2863850"/>
            <a:chOff x="2406" y="5474"/>
            <a:chExt cx="14644" cy="48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6" y="5474"/>
              <a:ext cx="3356" cy="473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" y="5474"/>
              <a:ext cx="3501" cy="483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rcRect l="9653" t="11375" r="10301" b="10960"/>
            <a:stretch>
              <a:fillRect/>
            </a:stretch>
          </p:blipFill>
          <p:spPr>
            <a:xfrm>
              <a:off x="9986" y="5482"/>
              <a:ext cx="7064" cy="4826"/>
            </a:xfrm>
            <a:prstGeom prst="rect">
              <a:avLst/>
            </a:prstGeom>
          </p:spPr>
        </p:pic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1"/>
</p:tagLst>
</file>

<file path=ppt/tags/tag10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4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790*3623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17.xml><?xml version="1.0" encoding="utf-8"?>
<p:tagLst xmlns:p="http://schemas.openxmlformats.org/presentationml/2006/main">
  <p:tag name="KSO_WPP_MARK_KEY" val="0376d42f-03af-44f0-94f2-a3bd3dae571f"/>
  <p:tag name="COMMONDATA" val="eyJoZGlkIjoiMzhjMGRlZjUxYzk1MDA0ZTMwMTBlZmEyMTI1NDc1ZWMifQ=="/>
</p:tagLst>
</file>

<file path=ppt/tags/tag2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2"/>
</p:tagLst>
</file>

<file path=ppt/tags/tag3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3"/>
</p:tagLst>
</file>

<file path=ppt/tags/tag4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4"/>
</p:tagLst>
</file>

<file path=ppt/tags/tag5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1"/>
</p:tagLst>
</file>

<file path=ppt/tags/tag6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2"/>
</p:tagLst>
</file>

<file path=ppt/tags/tag7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3"/>
</p:tagLst>
</file>

<file path=ppt/tags/tag8.xml><?xml version="1.0" encoding="utf-8"?>
<p:tagLst xmlns:p="http://schemas.openxmlformats.org/presentationml/2006/main">
  <p:tag name="MH" val="20180804121219"/>
  <p:tag name="MH_LIBRARY" val="CONTENTS"/>
  <p:tag name="MH_TYPE" val="NUMBER"/>
  <p:tag name="ID" val="626777"/>
  <p:tag name="MH_ORDER" val="4"/>
</p:tagLst>
</file>

<file path=ppt/tags/tag9.xml><?xml version="1.0" encoding="utf-8"?>
<p:tagLst xmlns:p="http://schemas.openxmlformats.org/presentationml/2006/main">
  <p:tag name="MH" val="20180804121219"/>
  <p:tag name="MH_LIBRARY" val="CONTENTS"/>
  <p:tag name="MH_TYPE" val="ENTRY"/>
  <p:tag name="ID" val="626777"/>
  <p:tag name="MH_ORDER" val="4"/>
</p:tagLst>
</file>

<file path=ppt/theme/theme1.xml><?xml version="1.0" encoding="utf-8"?>
<a:theme xmlns:a="http://schemas.openxmlformats.org/drawingml/2006/main" name="千图网海量PPT模板www.58pic.com">
  <a:themeElements>
    <a:clrScheme name="默认设计模板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0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1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2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3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4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5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2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3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4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5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6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7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8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9.xml><?xml version="1.0" encoding="utf-8"?>
<a:themeOverride xmlns:a="http://schemas.openxmlformats.org/drawingml/2006/main">
  <a:clrScheme name="默认设计模板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5001</Words>
  <Application>WPS 演示</Application>
  <PresentationFormat/>
  <Paragraphs>383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宋体</vt:lpstr>
      <vt:lpstr>Wingdings</vt:lpstr>
      <vt:lpstr>Rockwell</vt:lpstr>
      <vt:lpstr>微软雅黑</vt:lpstr>
      <vt:lpstr>方正启体简体</vt:lpstr>
      <vt:lpstr>Times New Roman</vt:lpstr>
      <vt:lpstr>楷体</vt:lpstr>
      <vt:lpstr>字魂59号-创粗黑</vt:lpstr>
      <vt:lpstr>Calibri</vt:lpstr>
      <vt:lpstr>Arial Unicode MS</vt:lpstr>
      <vt:lpstr>思源黑体 CN Bold</vt:lpstr>
      <vt:lpstr>黑体</vt:lpstr>
      <vt:lpstr>Arial Unicode MS</vt:lpstr>
      <vt:lpstr>隶书</vt:lpstr>
      <vt:lpstr>千图网海量PPT模板www.58pic.com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19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郭思睿</cp:lastModifiedBy>
  <cp:revision>10</cp:revision>
  <dcterms:created xsi:type="dcterms:W3CDTF">2022-12-05T07:53:00Z</dcterms:created>
  <dcterms:modified xsi:type="dcterms:W3CDTF">2023-06-07T07:48:31Z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2052-11.1.0.14309</vt:lpwstr>
  </property>
  <property fmtid="{D5CDD505-2E9C-101B-9397-08002B2CF9AE}" pid="4" name="ICV">
    <vt:lpwstr>68038C9E59CB4244A62F5643F1181045</vt:lpwstr>
  </property>
</Properties>
</file>