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2" r:id="rId10"/>
    <p:sldId id="267" r:id="rId11"/>
    <p:sldId id="268" r:id="rId12"/>
    <p:sldId id="269" r:id="rId13"/>
    <p:sldId id="264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6" r:id="rId22"/>
    <p:sldId id="277" r:id="rId23"/>
    <p:sldId id="279" r:id="rId24"/>
    <p:sldId id="281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BF8"/>
    <a:srgbClr val="008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67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2020/7/2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2020/7/2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41" y="1122419"/>
            <a:ext cx="9144239" cy="2387711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41" y="3602205"/>
            <a:ext cx="9144239" cy="1655838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A1CE-4246-4898-8D09-07E20314EA8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2020/7/2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072F-CDE1-4839-BC66-B07364161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标题，文本与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92615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图表占位符 3"/>
          <p:cNvSpPr>
            <a:spLocks noGrp="1"/>
          </p:cNvSpPr>
          <p:nvPr>
            <p:ph type="chart" sz="half" idx="2"/>
          </p:nvPr>
        </p:nvSpPr>
        <p:spPr>
          <a:xfrm>
            <a:off x="6189785" y="1600200"/>
            <a:ext cx="5392615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A1CE-4246-4898-8D09-07E20314EA8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2020/7/2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072F-CDE1-4839-BC66-B07364161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27051" y="1196975"/>
            <a:ext cx="5457570" cy="511175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ctr"/>
            <a:r>
              <a:rPr lang="zh-CN" altLang="en-US" strike="noStrike" noProof="1"/>
              <a:t>第二级</a:t>
            </a:r>
          </a:p>
          <a:p>
            <a:pPr lvl="2" fontAlgn="ctr"/>
            <a:r>
              <a:rPr lang="zh-CN" altLang="en-US" strike="noStrike" noProof="1"/>
              <a:t>第三级</a:t>
            </a:r>
          </a:p>
          <a:p>
            <a:pPr lvl="3" fontAlgn="ctr"/>
            <a:r>
              <a:rPr lang="zh-CN" altLang="en-US" strike="noStrike" noProof="1"/>
              <a:t>第四级</a:t>
            </a:r>
          </a:p>
          <a:p>
            <a:pPr lvl="4" fontAlgn="ctr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7380" y="1196975"/>
            <a:ext cx="5457570" cy="511175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ctr"/>
            <a:r>
              <a:rPr lang="zh-CN" altLang="en-US" strike="noStrike" noProof="1"/>
              <a:t>第二级</a:t>
            </a:r>
          </a:p>
          <a:p>
            <a:pPr lvl="2" fontAlgn="ctr"/>
            <a:r>
              <a:rPr lang="zh-CN" altLang="en-US" strike="noStrike" noProof="1"/>
              <a:t>第三级</a:t>
            </a:r>
          </a:p>
          <a:p>
            <a:pPr lvl="3" fontAlgn="ctr"/>
            <a:r>
              <a:rPr lang="zh-CN" altLang="en-US" strike="noStrike" noProof="1"/>
              <a:t>第四级</a:t>
            </a:r>
          </a:p>
          <a:p>
            <a:pPr lvl="4" fontAlgn="ctr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92615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89785" y="1600200"/>
            <a:ext cx="5392615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92615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89785" y="1600200"/>
            <a:ext cx="5392615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89785" y="3938588"/>
            <a:ext cx="5392615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25" y="365142"/>
            <a:ext cx="10515874" cy="1325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25" y="1825710"/>
            <a:ext cx="10515874" cy="435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25" y="6356645"/>
            <a:ext cx="2743273" cy="365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3ACA1CE-4246-4898-8D09-07E20314EA8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2020/7/2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706" y="6356645"/>
            <a:ext cx="4114907" cy="365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823" y="6356645"/>
            <a:ext cx="2743273" cy="365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C5D072F-CDE1-4839-BC66-B07364161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.png"/><Relationship Id="rId4" Type="http://schemas.microsoft.com/office/2007/relationships/media" Target="../media/media1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0"/>
          <a:stretch>
            <a:fillRect/>
          </a:stretch>
        </p:blipFill>
        <p:spPr>
          <a:xfrm>
            <a:off x="0" y="3104147"/>
            <a:ext cx="12183978" cy="37538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5"/>
          <a:stretch>
            <a:fillRect/>
          </a:stretch>
        </p:blipFill>
        <p:spPr>
          <a:xfrm>
            <a:off x="-16044" y="3043989"/>
            <a:ext cx="12200022" cy="38140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-2" r="76693" b="59962"/>
          <a:stretch>
            <a:fillRect/>
          </a:stretch>
        </p:blipFill>
        <p:spPr>
          <a:xfrm>
            <a:off x="0" y="0"/>
            <a:ext cx="2855495" cy="24424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064" y="1188120"/>
            <a:ext cx="555406" cy="709863"/>
          </a:xfrm>
          <a:prstGeom prst="rect">
            <a:avLst/>
          </a:prstGeom>
        </p:spPr>
      </p:pic>
      <p:pic>
        <p:nvPicPr>
          <p:cNvPr id="2" name="林妙可&amp;柳博-低碳贝贝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8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66010" y="-1147011"/>
            <a:ext cx="609600" cy="609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34615" y="2106930"/>
            <a:ext cx="722693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节能宣传周及全国低碳日</a:t>
            </a: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78466" y="2501612"/>
            <a:ext cx="468518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节能降耗就是节约能源、降低能源消耗。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中华人民共和国节约能源法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所称节约能源是指加强用能管理，采取技术上可行、经济上合理以及环境和社会可以承受的措施，从能源生产到消费的各个环节，降低消耗、减少损失和污染物排放、制止浪费，有效、合理地利用能源。</a:t>
            </a:r>
          </a:p>
        </p:txBody>
      </p:sp>
      <p:sp>
        <p:nvSpPr>
          <p:cNvPr id="3" name="矩形 2"/>
          <p:cNvSpPr/>
          <p:nvPr/>
        </p:nvSpPr>
        <p:spPr>
          <a:xfrm>
            <a:off x="1278466" y="1719265"/>
            <a:ext cx="2935419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什么是节能降耗？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15" y="1002632"/>
            <a:ext cx="5085348" cy="508534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773780" y="2464320"/>
            <a:ext cx="418698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化石能源是不可持续的一种能源，过度的依赖化石能源会造成地球资源的紧张，对化石能源无节制地开采利用，总有一天化石能源会消耗殆尽，到时候就会面临能源危机。地球上可供人们利用的化石能源是有限的，只有节约能源，开发再能能源，人们才能持续发展。</a:t>
            </a:r>
          </a:p>
        </p:txBody>
      </p:sp>
      <p:sp>
        <p:nvSpPr>
          <p:cNvPr id="3" name="矩形 2"/>
          <p:cNvSpPr/>
          <p:nvPr/>
        </p:nvSpPr>
        <p:spPr>
          <a:xfrm>
            <a:off x="6773780" y="1702210"/>
            <a:ext cx="3243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有利于可持续发展。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6" y="2464320"/>
            <a:ext cx="5561895" cy="327097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22682" y="1960643"/>
            <a:ext cx="65572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的能源大部分都是化石能源，无论是开采过程中，还是使用过程中，都会对环境造成破坏，如果我们减少能源的使用，做到节约能源。那么我们就能减少能源的开采与利用，就能为保护地球做出一点微薄的贡献。</a:t>
            </a:r>
          </a:p>
        </p:txBody>
      </p:sp>
      <p:sp>
        <p:nvSpPr>
          <p:cNvPr id="20" name="矩形 19"/>
          <p:cNvSpPr/>
          <p:nvPr/>
        </p:nvSpPr>
        <p:spPr>
          <a:xfrm>
            <a:off x="1022682" y="1265918"/>
            <a:ext cx="3068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有利于环境保护</a:t>
            </a:r>
          </a:p>
        </p:txBody>
      </p:sp>
      <p:sp>
        <p:nvSpPr>
          <p:cNvPr id="21" name="矩形 20"/>
          <p:cNvSpPr/>
          <p:nvPr/>
        </p:nvSpPr>
        <p:spPr>
          <a:xfrm>
            <a:off x="1022683" y="4409694"/>
            <a:ext cx="65572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地球是我们共同的家园，我们生活中吃的用的都来自与大自然。因为有了能源，我们的生活才变得更美好了。可是我们知道地球的能源是有限的，只有节约能源，做到爱好地球，我们美好幸福生活才能世代相传。</a:t>
            </a:r>
          </a:p>
        </p:txBody>
      </p:sp>
      <p:sp>
        <p:nvSpPr>
          <p:cNvPr id="22" name="矩形 21"/>
          <p:cNvSpPr/>
          <p:nvPr/>
        </p:nvSpPr>
        <p:spPr>
          <a:xfrm>
            <a:off x="1022684" y="3714969"/>
            <a:ext cx="6894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有利于提高人们爱好环境，保护地球的意识。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12" y="1265918"/>
            <a:ext cx="4893614" cy="508935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  <p:bldP spid="21" grpId="0" build="p"/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0"/>
          <a:stretch>
            <a:fillRect/>
          </a:stretch>
        </p:blipFill>
        <p:spPr>
          <a:xfrm>
            <a:off x="0" y="3104147"/>
            <a:ext cx="12183978" cy="37538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5"/>
          <a:stretch>
            <a:fillRect/>
          </a:stretch>
        </p:blipFill>
        <p:spPr>
          <a:xfrm>
            <a:off x="-16044" y="3043989"/>
            <a:ext cx="12200022" cy="38140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-2" r="76693" b="59962"/>
          <a:stretch>
            <a:fillRect/>
          </a:stretch>
        </p:blipFill>
        <p:spPr>
          <a:xfrm>
            <a:off x="0" y="0"/>
            <a:ext cx="2855495" cy="2442411"/>
          </a:xfrm>
          <a:prstGeom prst="rect">
            <a:avLst/>
          </a:prstGeom>
        </p:spPr>
      </p:pic>
      <p:sp>
        <p:nvSpPr>
          <p:cNvPr id="25" name="太阳形 24"/>
          <p:cNvSpPr/>
          <p:nvPr/>
        </p:nvSpPr>
        <p:spPr>
          <a:xfrm>
            <a:off x="2281632" y="2115268"/>
            <a:ext cx="1977757" cy="1977757"/>
          </a:xfrm>
          <a:prstGeom prst="sun">
            <a:avLst/>
          </a:prstGeom>
          <a:solidFill>
            <a:srgbClr val="00ABF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2892975" y="2582323"/>
            <a:ext cx="7995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</a:rPr>
              <a:t>04      </a:t>
            </a:r>
            <a:r>
              <a:rPr lang="zh-CN" altLang="en-US" sz="5400" b="1" dirty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节能降耗，低碳生活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89522" y="2179724"/>
            <a:ext cx="49861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充电后及时拔掉充电器，减少对电的浪费。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采用节能灯，夏天将空调调到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摄氏度，这样可以大大节约能源。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用便携环保餐具自带午餐，不用一次性餐具。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在刷牙时把水龙头关上，即使是漏滴，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天就能漏掉一吨水。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用自备的菜篮子或布袋买菜购物，一个一次性塑料袋需要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年才能腐烂。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74" y="2432887"/>
            <a:ext cx="4874463" cy="290999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11516" y="2118427"/>
            <a:ext cx="54583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自制果汁，不仅健康还能减少工业用水和用电。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多用微波炉加热和烹调食物，用电比煤气污染少也更省钱，对健康和环保都好。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纸张双面使用，多用手绢少用面巾纸，减少树木砍伐，造福子孙。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使用可降解、用量少的洗涤用品，减少对江河和海洋的污染。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无论外出和工作，携带自己的水杯，方便又卫生。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7" y="1235242"/>
            <a:ext cx="4996526" cy="562275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0284" y="2007459"/>
            <a:ext cx="59756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、空调的设置温度不宜过低，过低会导致耗电量增加。夏季设定在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26℃-28℃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，冬季设定在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16℃-18℃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、冰箱内贮存食品过少时，由于热容量变小，压缩机开停时间缩短，造成冰箱累计耗电量增加。所以食品过少时，可以用几只塑料盒盛水放进冷冻室内。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、电视机不看时应拔掉电源插头。有些电视机关闭后，显像管仍有灯丝预热，整机处在待用状态仍在耗电。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、煮饭前将米浸泡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分钟后再用热水煮，可省电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63" y="1379356"/>
            <a:ext cx="4383505" cy="467252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875421" y="1774575"/>
            <a:ext cx="59636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、一般洗衣机都分有强洗和弱洗功能，许多人为了“省电”，往往会选择“弱洗”功能，这是一种认识上的误区。弱洗比强洗改变叶轮旋转方向的次数要多。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、淘米水切勿随意倒掉，可用来浇花、洗脸或洗碗，肥力、去污力温和，又不污染水质。喝不了的面条汤、水饺汤也有一定的去油污作用，可用来洗刷碗筷。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、拒绝含磷洗涤剂，只用无磷洗涤剂。若时间允许、体力允许，尽量手洗衣服，既节电又节水。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、家中所有电器及办公室的电器用毕要随手关掉电源，不要让电器长时间处于待机状态。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2" y="1235243"/>
            <a:ext cx="5325979" cy="532597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5362" y="1361629"/>
            <a:ext cx="649920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、夏季空调的温度不要与外面的温度相差不超过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5℃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，比如外面是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32℃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，空调最好调在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28℃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。温度上升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1℃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，耗电可以减少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、将工作模式设定为“自动风”。自动风耗电较少，从而使空调高效率的运转。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、与电风扇并用。将空调冷气向上吹可以提高降温的效率。当冷气开始运行时，用电风扇将冷气向上吹，可以使床、沙发等聚集处的冷气得以循环。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、外出前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分钟关闭空调。如果关闭空调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分钟，室温不会有变化。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、夏季使用空调的节能模式是“冷气”、“除湿”两种功能的分开使用。不能单纯的比较冷气和除湿功能耗电的成本。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38" y="1460932"/>
            <a:ext cx="3669300" cy="487970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5664" y="1812575"/>
            <a:ext cx="321273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科学合理使用电脑</a:t>
            </a:r>
          </a:p>
        </p:txBody>
      </p:sp>
      <p:sp>
        <p:nvSpPr>
          <p:cNvPr id="3" name="矩形 2"/>
          <p:cNvSpPr/>
          <p:nvPr/>
        </p:nvSpPr>
        <p:spPr>
          <a:xfrm>
            <a:off x="1395664" y="2497831"/>
            <a:ext cx="443564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办公电脑配置要合适，尽量选用硬盘，以待机代替屏幕保护不用电脑时以待机代替屏幕保护，每台台式机每年可省电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度，相应减排二氧化碳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千克；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每台笔记本电脑每年可省电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度，相应减排二氧化碳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1.4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千克。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调低电脑屏幕亮度，关机拔插头。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81" y="1523272"/>
            <a:ext cx="3658845" cy="43601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-2" r="76693" b="59962"/>
          <a:stretch>
            <a:fillRect/>
          </a:stretch>
        </p:blipFill>
        <p:spPr>
          <a:xfrm>
            <a:off x="0" y="0"/>
            <a:ext cx="2855495" cy="2442411"/>
          </a:xfrm>
          <a:prstGeom prst="rect">
            <a:avLst/>
          </a:prstGeom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797267" y="3096952"/>
            <a:ext cx="3361690" cy="8002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600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</a:p>
        </p:txBody>
      </p:sp>
      <p:sp>
        <p:nvSpPr>
          <p:cNvPr id="6" name="TextBox 7"/>
          <p:cNvSpPr txBox="1"/>
          <p:nvPr/>
        </p:nvSpPr>
        <p:spPr bwMode="auto">
          <a:xfrm>
            <a:off x="6668256" y="1221205"/>
            <a:ext cx="17235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节能宣传周</a:t>
            </a:r>
          </a:p>
        </p:txBody>
      </p:sp>
      <p:sp>
        <p:nvSpPr>
          <p:cNvPr id="8" name="TextBox 11"/>
          <p:cNvSpPr txBox="1"/>
          <p:nvPr/>
        </p:nvSpPr>
        <p:spPr bwMode="auto">
          <a:xfrm>
            <a:off x="6668256" y="2141571"/>
            <a:ext cx="17235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全国低碳日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6673475" y="3080764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为什么要节能降耗</a:t>
            </a:r>
          </a:p>
        </p:txBody>
      </p:sp>
      <p:sp>
        <p:nvSpPr>
          <p:cNvPr id="12" name="TextBox 13"/>
          <p:cNvSpPr txBox="1"/>
          <p:nvPr/>
        </p:nvSpPr>
        <p:spPr bwMode="auto">
          <a:xfrm>
            <a:off x="6668256" y="4038230"/>
            <a:ext cx="295465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节能降耗，低碳生活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358322" y="1662137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5882631" y="1094010"/>
            <a:ext cx="676806" cy="676806"/>
            <a:chOff x="6181725" y="1016730"/>
            <a:chExt cx="676806" cy="676806"/>
          </a:xfrm>
        </p:grpSpPr>
        <p:sp>
          <p:nvSpPr>
            <p:cNvPr id="17" name="椭圆 16"/>
            <p:cNvSpPr/>
            <p:nvPr/>
          </p:nvSpPr>
          <p:spPr>
            <a:xfrm>
              <a:off x="6181725" y="1016730"/>
              <a:ext cx="676806" cy="676806"/>
            </a:xfrm>
            <a:prstGeom prst="ellipse">
              <a:avLst/>
            </a:prstGeom>
            <a:solidFill>
              <a:srgbClr val="008C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227420" y="1093523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82631" y="2002997"/>
            <a:ext cx="676806" cy="676806"/>
            <a:chOff x="6181725" y="1016730"/>
            <a:chExt cx="676806" cy="676806"/>
          </a:xfrm>
        </p:grpSpPr>
        <p:sp>
          <p:nvSpPr>
            <p:cNvPr id="20" name="椭圆 19"/>
            <p:cNvSpPr/>
            <p:nvPr/>
          </p:nvSpPr>
          <p:spPr>
            <a:xfrm>
              <a:off x="6181725" y="1016730"/>
              <a:ext cx="676806" cy="676806"/>
            </a:xfrm>
            <a:prstGeom prst="ellipse">
              <a:avLst/>
            </a:prstGeom>
            <a:solidFill>
              <a:srgbClr val="008C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227420" y="1093523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882631" y="2941888"/>
            <a:ext cx="676806" cy="676806"/>
            <a:chOff x="6181725" y="1016730"/>
            <a:chExt cx="676806" cy="676806"/>
          </a:xfrm>
        </p:grpSpPr>
        <p:sp>
          <p:nvSpPr>
            <p:cNvPr id="23" name="椭圆 22"/>
            <p:cNvSpPr/>
            <p:nvPr/>
          </p:nvSpPr>
          <p:spPr>
            <a:xfrm>
              <a:off x="6181725" y="1016730"/>
              <a:ext cx="676806" cy="676806"/>
            </a:xfrm>
            <a:prstGeom prst="ellipse">
              <a:avLst/>
            </a:prstGeom>
            <a:solidFill>
              <a:srgbClr val="008C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227420" y="1093523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882631" y="3899882"/>
            <a:ext cx="676806" cy="676806"/>
            <a:chOff x="6181725" y="1016730"/>
            <a:chExt cx="676806" cy="676806"/>
          </a:xfrm>
        </p:grpSpPr>
        <p:sp>
          <p:nvSpPr>
            <p:cNvPr id="26" name="椭圆 25"/>
            <p:cNvSpPr/>
            <p:nvPr/>
          </p:nvSpPr>
          <p:spPr>
            <a:xfrm>
              <a:off x="6181725" y="1016730"/>
              <a:ext cx="676806" cy="676806"/>
            </a:xfrm>
            <a:prstGeom prst="ellipse">
              <a:avLst/>
            </a:prstGeom>
            <a:solidFill>
              <a:srgbClr val="008C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227420" y="1093523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04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11" y="1515106"/>
            <a:ext cx="2063346" cy="116469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3" t="61352" r="26052"/>
          <a:stretch>
            <a:fillRect/>
          </a:stretch>
        </p:blipFill>
        <p:spPr>
          <a:xfrm>
            <a:off x="6229257" y="4576688"/>
            <a:ext cx="3493827" cy="19436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2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92039" y="1908829"/>
            <a:ext cx="4463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科学合理使用打印机、复印机</a:t>
            </a:r>
          </a:p>
        </p:txBody>
      </p:sp>
      <p:sp>
        <p:nvSpPr>
          <p:cNvPr id="3" name="矩形 2"/>
          <p:cNvSpPr/>
          <p:nvPr/>
        </p:nvSpPr>
        <p:spPr>
          <a:xfrm>
            <a:off x="5992039" y="2671010"/>
            <a:ext cx="533801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及时断电，下班时或长时间不用，应关闭打印机及其服务器的电源，减少能耗，同时将插头拔出；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打印机共享，办公室内共用一部打印机，可以减少设备闲置，提高效率，节约能源；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运用草稿模式，打印机省墨又节电；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打印尽量使用小号字；复印打印用双面，边角余料巧利用。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0" y="1908829"/>
            <a:ext cx="4307418" cy="40192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9268" y="1680229"/>
            <a:ext cx="3231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科学合理利用纸制品</a:t>
            </a:r>
          </a:p>
        </p:txBody>
      </p:sp>
      <p:sp>
        <p:nvSpPr>
          <p:cNvPr id="3" name="矩形 2"/>
          <p:cNvSpPr/>
          <p:nvPr/>
        </p:nvSpPr>
        <p:spPr>
          <a:xfrm>
            <a:off x="1259268" y="2545686"/>
            <a:ext cx="4728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推行电子政务，尽量使用电子邮件代替纸类公文；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重复利用信封、公文袋，信封，应将可重复使用的信封、公文袋回收再利用；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用电子书刊代替印刷书刊 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用电子邮件代替纸质信函；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减少使用纸杯，员工尽量使用自己的水杯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用手帕代替纸巾，用手帕代替纸巾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40" y="1789008"/>
            <a:ext cx="4543927" cy="42710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80547" y="1596008"/>
            <a:ext cx="4155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科学合理利用其它办公用品</a:t>
            </a:r>
          </a:p>
        </p:txBody>
      </p:sp>
      <p:sp>
        <p:nvSpPr>
          <p:cNvPr id="3" name="矩形 2"/>
          <p:cNvSpPr/>
          <p:nvPr/>
        </p:nvSpPr>
        <p:spPr>
          <a:xfrm>
            <a:off x="6344653" y="2242339"/>
            <a:ext cx="450783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减少使用一次性用品，多用手帕擦汗、擦手，可减少卫生纸、面纸的浪费，尽量使用抹布；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使用可更换笔芯的原子笔、钢笔，替换一次性书写笔；减少使用木杆铅笔，少用木杆铅笔，多用自动铅笔；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减少使用含苯溶剂产品，多使用回形针、订书钉，少用含苯的溶剂产品，如胶水、修正液等。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9" y="1082842"/>
            <a:ext cx="5775158" cy="577515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025228" y="1320040"/>
            <a:ext cx="8141543" cy="4709050"/>
          </a:xfrm>
          <a:prstGeom prst="roundRect">
            <a:avLst>
              <a:gd name="adj" fmla="val 5150"/>
            </a:avLst>
          </a:prstGeom>
          <a:solidFill>
            <a:srgbClr val="006600"/>
          </a:solidFill>
          <a:ln w="38100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70231" y="2334950"/>
            <a:ext cx="6651537" cy="34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200000"/>
              </a:lnSpc>
              <a:spcBef>
                <a:spcPct val="20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节约能源需要每一个人的参与，每一个人的付出。从今天开始，让我们体验绿色出行；从今天开始，让我们体验低碳生活；从今天开始，让我们珍惜宝贵的资源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让我们大家共同行动起来，从我开始，从现在开始，把节能理念转化为实际行动，为全乡节能减排工作贡献自己的力量。</a:t>
            </a:r>
          </a:p>
        </p:txBody>
      </p:sp>
      <p:sp>
        <p:nvSpPr>
          <p:cNvPr id="2" name="矩形 1"/>
          <p:cNvSpPr/>
          <p:nvPr/>
        </p:nvSpPr>
        <p:spPr>
          <a:xfrm>
            <a:off x="5138331" y="1442073"/>
            <a:ext cx="1915337" cy="64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倡议书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0"/>
          <a:stretch>
            <a:fillRect/>
          </a:stretch>
        </p:blipFill>
        <p:spPr>
          <a:xfrm>
            <a:off x="0" y="3104147"/>
            <a:ext cx="12183978" cy="37538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5"/>
          <a:stretch>
            <a:fillRect/>
          </a:stretch>
        </p:blipFill>
        <p:spPr>
          <a:xfrm>
            <a:off x="-16044" y="3043989"/>
            <a:ext cx="12200022" cy="38140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-2" r="76693" b="59962"/>
          <a:stretch>
            <a:fillRect/>
          </a:stretch>
        </p:blipFill>
        <p:spPr>
          <a:xfrm>
            <a:off x="0" y="0"/>
            <a:ext cx="2855495" cy="24424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064" y="1188120"/>
            <a:ext cx="555406" cy="70986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35660" y="2018545"/>
            <a:ext cx="61206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8800" b="1" dirty="0">
                <a:gradFill flip="none" rotWithShape="1">
                  <a:gsLst>
                    <a:gs pos="46000">
                      <a:schemeClr val="accent6"/>
                    </a:gs>
                    <a:gs pos="0">
                      <a:srgbClr val="00ABF8"/>
                    </a:gs>
                    <a:gs pos="100000">
                      <a:srgbClr val="008C4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50800" dir="5400000" algn="ctr" rotWithShape="0">
                    <a:schemeClr val="bg1"/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谢谢观看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0"/>
          <a:stretch>
            <a:fillRect/>
          </a:stretch>
        </p:blipFill>
        <p:spPr>
          <a:xfrm>
            <a:off x="0" y="3104147"/>
            <a:ext cx="12183978" cy="37538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5"/>
          <a:stretch>
            <a:fillRect/>
          </a:stretch>
        </p:blipFill>
        <p:spPr>
          <a:xfrm>
            <a:off x="-16044" y="3043989"/>
            <a:ext cx="12200022" cy="38140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-2" r="76693" b="59962"/>
          <a:stretch>
            <a:fillRect/>
          </a:stretch>
        </p:blipFill>
        <p:spPr>
          <a:xfrm>
            <a:off x="0" y="0"/>
            <a:ext cx="2855495" cy="2442411"/>
          </a:xfrm>
          <a:prstGeom prst="rect">
            <a:avLst/>
          </a:prstGeom>
        </p:spPr>
      </p:pic>
      <p:sp>
        <p:nvSpPr>
          <p:cNvPr id="25" name="太阳形 24"/>
          <p:cNvSpPr/>
          <p:nvPr/>
        </p:nvSpPr>
        <p:spPr>
          <a:xfrm>
            <a:off x="3111810" y="2115269"/>
            <a:ext cx="1977757" cy="1977757"/>
          </a:xfrm>
          <a:prstGeom prst="sun">
            <a:avLst/>
          </a:prstGeom>
          <a:solidFill>
            <a:srgbClr val="00ABF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699090" y="2582324"/>
            <a:ext cx="5946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</a:rPr>
              <a:t>01          </a:t>
            </a:r>
            <a:r>
              <a:rPr lang="zh-CN" altLang="en-US" sz="5400" b="1" dirty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节能宣传周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10291" y="2124851"/>
            <a:ext cx="518570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全国节能宣传周活动是在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1990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年国务院第六次节能办公会议上确定的。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1991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年开始，全国节能宣传周活动每年举办。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鉴于全国性的缺电状况，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2004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年全国节能宣传周活动由原来的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月改为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月举行，目的是在夏季用电高峰到来之前，形成强大的宣传声势，唤起人们的节能意识。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52" y="1435644"/>
            <a:ext cx="4995618" cy="492219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434654" y="1761305"/>
            <a:ext cx="6096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国节能宣传周经历十几年的发展与完善，已经发展为由国家发展和改革委员会、教育部、科学技术部、工业和信息化部、环境保护部、住房和城乡建设部、交通运输部、农业部、商务部、国资委、国家广播电影电视总局、国务院机关事务管理局、中华全国总工会、共青团中央十四个部门联合主办，在社会上形成强大的影响力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每届全国节能宣传周都会有其特有的宣传主题与宣传口号，并且结合该主题在全国各地开展各项不同的活动，旨在不断地增强全国人民的“资源意识”、“节能意识”和“环境意识”。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2" y="1832295"/>
            <a:ext cx="5404060" cy="417632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0"/>
          <a:stretch>
            <a:fillRect/>
          </a:stretch>
        </p:blipFill>
        <p:spPr>
          <a:xfrm>
            <a:off x="0" y="3104147"/>
            <a:ext cx="12183978" cy="37538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5"/>
          <a:stretch>
            <a:fillRect/>
          </a:stretch>
        </p:blipFill>
        <p:spPr>
          <a:xfrm>
            <a:off x="-16044" y="3043989"/>
            <a:ext cx="12200022" cy="38140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-2" r="76693" b="59962"/>
          <a:stretch>
            <a:fillRect/>
          </a:stretch>
        </p:blipFill>
        <p:spPr>
          <a:xfrm>
            <a:off x="0" y="0"/>
            <a:ext cx="2855495" cy="2442411"/>
          </a:xfrm>
          <a:prstGeom prst="rect">
            <a:avLst/>
          </a:prstGeom>
        </p:spPr>
      </p:pic>
      <p:sp>
        <p:nvSpPr>
          <p:cNvPr id="25" name="太阳形 24"/>
          <p:cNvSpPr/>
          <p:nvPr/>
        </p:nvSpPr>
        <p:spPr>
          <a:xfrm>
            <a:off x="3111810" y="2115269"/>
            <a:ext cx="1977757" cy="1977757"/>
          </a:xfrm>
          <a:prstGeom prst="sun">
            <a:avLst/>
          </a:prstGeom>
          <a:solidFill>
            <a:srgbClr val="00ABF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699090" y="2582324"/>
            <a:ext cx="5946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</a:rPr>
              <a:t>02          </a:t>
            </a:r>
            <a:r>
              <a:rPr lang="zh-CN" altLang="en-US" sz="5400" b="1" dirty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全国低碳日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46221" y="2214953"/>
            <a:ext cx="574708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为普及气候变化知识，宣传低碳发展理念和政策，鼓励公众参与，推动落实控制温室气体排放任务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日，国务院总理温家宝主持召开国务院常务会议，听取退耕还林工作汇报，讨论通过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京津风沙源治理二期工程规划（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2013—2022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会议决定自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年起，将全国节能宣传周的第三天设立为“全国低碳日”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291" y="1491915"/>
            <a:ext cx="4745217" cy="474521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567328" y="2153730"/>
            <a:ext cx="4441568" cy="2935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全国低碳日时间：每年节能宣传周的第三天</a:t>
            </a:r>
            <a:endParaRPr lang="en-US" altLang="zh-CN" sz="2400" b="1" dirty="0">
              <a:solidFill>
                <a:srgbClr val="008C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目的：</a:t>
            </a:r>
            <a:r>
              <a:rPr lang="en-US" altLang="zh-CN" sz="2400" b="1" dirty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zh-CN" altLang="en-US" sz="2400" b="1" dirty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全国低碳日”，旨在普及气候变化知识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79" y="2021303"/>
            <a:ext cx="4299221" cy="320039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0"/>
          <a:stretch>
            <a:fillRect/>
          </a:stretch>
        </p:blipFill>
        <p:spPr>
          <a:xfrm>
            <a:off x="0" y="3104147"/>
            <a:ext cx="12183978" cy="37538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5"/>
          <a:stretch>
            <a:fillRect/>
          </a:stretch>
        </p:blipFill>
        <p:spPr>
          <a:xfrm>
            <a:off x="-16044" y="3043989"/>
            <a:ext cx="12200022" cy="38140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-2" r="76693" b="59962"/>
          <a:stretch>
            <a:fillRect/>
          </a:stretch>
        </p:blipFill>
        <p:spPr>
          <a:xfrm>
            <a:off x="0" y="0"/>
            <a:ext cx="2855495" cy="2442411"/>
          </a:xfrm>
          <a:prstGeom prst="rect">
            <a:avLst/>
          </a:prstGeom>
        </p:spPr>
      </p:pic>
      <p:sp>
        <p:nvSpPr>
          <p:cNvPr id="25" name="太阳形 24"/>
          <p:cNvSpPr/>
          <p:nvPr/>
        </p:nvSpPr>
        <p:spPr>
          <a:xfrm>
            <a:off x="2462105" y="2115269"/>
            <a:ext cx="1977757" cy="1977757"/>
          </a:xfrm>
          <a:prstGeom prst="sun">
            <a:avLst/>
          </a:prstGeom>
          <a:solidFill>
            <a:srgbClr val="00ABF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049385" y="2582324"/>
            <a:ext cx="7309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</a:rPr>
              <a:t>03       </a:t>
            </a:r>
            <a:r>
              <a:rPr lang="zh-CN" altLang="en-US" sz="5400" b="1" dirty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为什么要节能降耗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1646</Words>
  <Application>Microsoft Office PowerPoint</Application>
  <PresentationFormat>宽屏</PresentationFormat>
  <Paragraphs>79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0" baseType="lpstr">
      <vt:lpstr>等线</vt:lpstr>
      <vt:lpstr>等线 Light</vt:lpstr>
      <vt:lpstr>微软雅黑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ZDC</dc:creator>
  <cp:lastModifiedBy>Zou 密斯特尔.</cp:lastModifiedBy>
  <cp:revision>1</cp:revision>
  <dcterms:created xsi:type="dcterms:W3CDTF">2019-06-08T02:05:00Z</dcterms:created>
  <dcterms:modified xsi:type="dcterms:W3CDTF">2020-07-02T02:02:37Z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